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3229" r:id="rId3"/>
    <p:sldId id="3301" r:id="rId4"/>
    <p:sldId id="3349" r:id="rId5"/>
    <p:sldId id="3350" r:id="rId6"/>
    <p:sldId id="3351" r:id="rId7"/>
    <p:sldId id="3352" r:id="rId8"/>
    <p:sldId id="3353" r:id="rId9"/>
    <p:sldId id="3299" r:id="rId10"/>
    <p:sldId id="3345" r:id="rId11"/>
    <p:sldId id="3354" r:id="rId12"/>
    <p:sldId id="3360" r:id="rId13"/>
    <p:sldId id="3355" r:id="rId14"/>
    <p:sldId id="3368" r:id="rId15"/>
    <p:sldId id="3356" r:id="rId16"/>
    <p:sldId id="3357" r:id="rId17"/>
    <p:sldId id="3358" r:id="rId18"/>
    <p:sldId id="3362" r:id="rId19"/>
    <p:sldId id="3363" r:id="rId20"/>
    <p:sldId id="3369" r:id="rId21"/>
    <p:sldId id="3373" r:id="rId22"/>
    <p:sldId id="3374" r:id="rId23"/>
    <p:sldId id="3371" r:id="rId24"/>
    <p:sldId id="337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569"/>
    <a:srgbClr val="FF7C80"/>
    <a:srgbClr val="194F49"/>
    <a:srgbClr val="8A5C2E"/>
    <a:srgbClr val="FF6699"/>
    <a:srgbClr val="996633"/>
    <a:srgbClr val="FFFFFF"/>
    <a:srgbClr val="544000"/>
    <a:srgbClr val="3333FF"/>
    <a:srgbClr val="EDF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463" autoAdjust="0"/>
  </p:normalViewPr>
  <p:slideViewPr>
    <p:cSldViewPr snapToGrid="0">
      <p:cViewPr varScale="1">
        <p:scale>
          <a:sx n="97" d="100"/>
          <a:sy n="97" d="100"/>
        </p:scale>
        <p:origin x="10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BEB44-BD13-4524-856D-4564F8DE3265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97E5E-FF6D-43B9-B597-CEFA49A060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137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97E5E-FF6D-43B9-B597-CEFA49A060A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11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572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7959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690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5760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441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519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889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73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865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628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Mamba-</a:t>
            </a:r>
            <a:r>
              <a:rPr lang="zh-CN" altLang="en-US" dirty="0"/>
              <a:t>异常检测</a:t>
            </a:r>
            <a:r>
              <a:rPr lang="en-US" altLang="zh-CN" dirty="0"/>
              <a:t>-</a:t>
            </a:r>
            <a:r>
              <a:rPr lang="zh-CN" altLang="en-US" dirty="0"/>
              <a:t>希尔伯特曲线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全局</a:t>
            </a:r>
            <a:r>
              <a:rPr lang="en-US" altLang="zh-CN" dirty="0"/>
              <a:t>token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80133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295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360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3203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、由于前两个阶段主要学习局部特征，因此这些早期阶段的可变形注意力</a:t>
            </a:r>
            <a:r>
              <a:rPr lang="zh-CN" altLang="en-US"/>
              <a:t>并不高效，原始</a:t>
            </a:r>
            <a:r>
              <a:rPr lang="zh-CN" altLang="en-US" dirty="0"/>
              <a:t>信息包含语义较少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8818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467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241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078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165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175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038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B4036-C041-2EBD-9E54-E59833D2D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4EBF47-EA7E-A521-0A27-DACFDF338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5E6193-7AB5-425A-0FC9-F62A2C1B0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452AE2-CEEA-D07F-7DBF-662649D29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20918A-A287-F71C-AB8F-942F80A2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462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CA8781-32D5-CC3C-4438-2A38F68B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2AF480-D8B4-2B95-800E-AB5A819DA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41E3B3-F1CB-D8E8-9EA3-30CFFE68C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17BF61-F24B-0757-4027-53403FE56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807272-55B6-42BC-9A89-F2A9125E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261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1526EAC-F717-C3BB-A024-CE95E5C727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22AD11-055A-FD40-373D-EB2FD7ABC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DA2152-9CD3-873E-A6BF-03335260B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B5C981-A962-FFE4-7270-EDC8D8030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BD467D-7502-1D47-C8A8-3E593C05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736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0333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3093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5000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6DC35-3D39-4E5D-813A-1465AB5946E1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6EB1-3B9C-423A-A463-BABF6B6D69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6602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8E4721-180F-A648-92B6-D9E3883D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D98582-DC80-098E-1E1D-25097D681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13AA2C-820D-2B62-0E78-E858C2F24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A90EFB-682B-7E2C-4DC2-9B9E68894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0D524A-840D-4BB5-94F3-04B73890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16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131A0-3C57-721D-39BD-E8334B23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460018-F995-D207-A118-3E58A4DD8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89BD52-1240-8169-B892-AAE3B4ED4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809127-2A9C-7502-9861-DF6076A5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5FB576-41E6-B268-F2A4-685440DE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86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F4F18-F2C9-E6E4-467D-70AC473B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7BED5A-449D-6E14-7AB1-B0EF1D2C3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22E140-AD77-114D-7A94-20D2379D2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774AD9-00C7-DD9B-FFF6-1FFA20B9B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84FD9D-289D-C7B5-5ABA-1CF57FBC7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A3DDFF-10AF-CE95-85A3-60522130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80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A4965-9547-2CA9-120E-C01F7055C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C8E0DA-E0C0-4FB8-C867-E43D3B4C8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DED9F2-C457-00B6-9CB3-7BAEB40C3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C544D95-703D-6667-5062-B237767B21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404878-4100-0DFC-3466-0E465BD47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C4BEC5-D787-0CCD-3BC6-16BDC4F15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CE5380A-CBFF-5736-FFA8-42617D53B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954455C-EF81-C146-598C-5383D0038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059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C42AC-4FB8-50E2-6408-2A459C17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5CA6DD-AA29-A25C-BF74-B87B0B1EA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1706DB-BC2F-F9EE-BD16-E0F2217B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ECCAB3-E592-8546-98F0-45E59363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246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9C3C60-B961-2E3A-2380-5A685B3C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316AB1E-D5FD-5807-2F1D-D55212F5D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8F1110-3E9C-F248-406C-BFA4F433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73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635B5-8E15-BE3A-CF2C-9D155742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2F1E40-0CAA-FC22-5C2A-05DDA52F3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E760C3-E4BA-2473-3793-09853BE24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3CD77E-A799-EBD0-85ED-052348140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F9CF0A-7C26-9F3D-BB13-B915D4D0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72001D-3507-218F-634A-A742D7D1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342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4CE9C-5206-A656-0A83-A1F06EBD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2C7F57-BEF8-4F78-847A-50F7A1F940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9ABC2D-5DAB-DD05-EEEA-9981B32A1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EFE3DC-DD6F-ECE7-9733-DF0A15824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E2C3-5230-43AF-B9A1-A7B7EF2CC7E2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83E7A8-E194-F701-89C7-FA00274DD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74E036-7BA5-FCBF-495F-C9821672F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328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A66A08-3088-F5D2-D272-F67E62930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E12011-48BE-D664-8EFA-4DE4A140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42328E-10C3-03D1-1909-B7C49ECBD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0E2C3-5230-43AF-B9A1-A7B7EF2CC7E2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0833E6-693A-D1C1-30FA-9D58324DE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9790F1-DE52-E110-535B-6DF065074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EB406-307B-4A52-9D9A-4EF350FCE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23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054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00">
        <p15:prstTrans prst="pageCurlDouble"/>
      </p:transition>
    </mc:Choice>
    <mc:Fallback xmlns=""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215372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201406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48626" y="2880250"/>
            <a:ext cx="8100706" cy="6136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①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DPT: Deformable Patch-based Transformer for Visual Recognitio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A7FEA32-16BF-C995-35E7-AC60A9B93DBE}"/>
              </a:ext>
            </a:extLst>
          </p:cNvPr>
          <p:cNvSpPr txBox="1"/>
          <p:nvPr/>
        </p:nvSpPr>
        <p:spPr>
          <a:xfrm>
            <a:off x="4148626" y="3530976"/>
            <a:ext cx="8016536" cy="729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②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Vision Transformer with Deformable Attention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90C6A5-4E34-3150-37FA-85DD65C94E1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34291" y="5743915"/>
            <a:ext cx="4176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①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Accepted by 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ACM MM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 2021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9B53BA-4DDE-DB09-A526-B942F1E4146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479271" y="5743915"/>
            <a:ext cx="3670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② Accepted by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CVPR 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8A5C2E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(ACM MM 2021-</a:t>
            </a:r>
            <a:r>
              <a:rPr lang="en-US" altLang="zh-CN" sz="2600" b="1" dirty="0">
                <a:solidFill>
                  <a:srgbClr val="8A5C2E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DPT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5C0115D1-874E-0F44-3B1E-399396684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78" y="2400972"/>
            <a:ext cx="3645533" cy="2263097"/>
          </a:xfrm>
          <a:prstGeom prst="rect">
            <a:avLst/>
          </a:prstGeom>
        </p:spPr>
      </p:pic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3E1C12FF-4376-B127-9213-1D517BF1EC48}"/>
              </a:ext>
            </a:extLst>
          </p:cNvPr>
          <p:cNvCxnSpPr/>
          <p:nvPr/>
        </p:nvCxnSpPr>
        <p:spPr>
          <a:xfrm>
            <a:off x="4527612" y="1189608"/>
            <a:ext cx="0" cy="4900474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681272CA-134A-752D-39D3-7D8CB167F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707" y="1380108"/>
            <a:ext cx="6225971" cy="48497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1E2658-F4EA-24D8-0AD4-3C6ACDA1970B}"/>
              </a:ext>
            </a:extLst>
          </p:cNvPr>
          <p:cNvSpPr txBox="1"/>
          <p:nvPr/>
        </p:nvSpPr>
        <p:spPr>
          <a:xfrm>
            <a:off x="6241002" y="339218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①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41D964-3D51-B464-D6EF-8A629E9E8F3C}"/>
              </a:ext>
            </a:extLst>
          </p:cNvPr>
          <p:cNvSpPr txBox="1"/>
          <p:nvPr/>
        </p:nvSpPr>
        <p:spPr>
          <a:xfrm>
            <a:off x="7554897" y="448523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274544-C1F6-9AA2-83D1-636E443FBD02}"/>
              </a:ext>
            </a:extLst>
          </p:cNvPr>
          <p:cNvSpPr txBox="1"/>
          <p:nvPr/>
        </p:nvSpPr>
        <p:spPr>
          <a:xfrm>
            <a:off x="9137792" y="4485237"/>
            <a:ext cx="41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3333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③</a:t>
            </a:r>
            <a:endParaRPr lang="zh-CN" altLang="en-US" b="1" dirty="0">
              <a:solidFill>
                <a:srgbClr val="3333FF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766BF00-0F03-0C36-D110-CFEE7B474306}"/>
              </a:ext>
            </a:extLst>
          </p:cNvPr>
          <p:cNvGrpSpPr/>
          <p:nvPr/>
        </p:nvGrpSpPr>
        <p:grpSpPr>
          <a:xfrm>
            <a:off x="9951868" y="4827934"/>
            <a:ext cx="1458177" cy="857377"/>
            <a:chOff x="9951868" y="4637434"/>
            <a:chExt cx="1458177" cy="85737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5A773EA-0B3E-CBF1-28AF-83D8B3534E81}"/>
                </a:ext>
              </a:extLst>
            </p:cNvPr>
            <p:cNvSpPr/>
            <p:nvPr/>
          </p:nvSpPr>
          <p:spPr>
            <a:xfrm>
              <a:off x="9951868" y="4637434"/>
              <a:ext cx="1260629" cy="44946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7FC6673-F0A5-8B71-486E-D41986C84513}"/>
                </a:ext>
              </a:extLst>
            </p:cNvPr>
            <p:cNvSpPr txBox="1"/>
            <p:nvPr/>
          </p:nvSpPr>
          <p:spPr>
            <a:xfrm>
              <a:off x="10173809" y="5125479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Patch Emb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36583163-F4C9-0905-9136-9B94F4473687}"/>
              </a:ext>
            </a:extLst>
          </p:cNvPr>
          <p:cNvSpPr txBox="1"/>
          <p:nvPr/>
        </p:nvSpPr>
        <p:spPr>
          <a:xfrm>
            <a:off x="503778" y="1607015"/>
            <a:ext cx="3933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8A5C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Deformable Patch-based Transformer </a:t>
            </a:r>
            <a:endParaRPr lang="zh-CN" altLang="en-US" b="1" dirty="0">
              <a:solidFill>
                <a:srgbClr val="8A5C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0BB49A7-A407-F130-EC00-BBFC5AFA238D}"/>
              </a:ext>
            </a:extLst>
          </p:cNvPr>
          <p:cNvSpPr txBox="1"/>
          <p:nvPr/>
        </p:nvSpPr>
        <p:spPr>
          <a:xfrm>
            <a:off x="4660992" y="100494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模块设计</a:t>
            </a:r>
          </a:p>
        </p:txBody>
      </p:sp>
    </p:spTree>
    <p:extLst>
      <p:ext uri="{BB962C8B-B14F-4D97-AF65-F5344CB8AC3E}">
        <p14:creationId xmlns:p14="http://schemas.microsoft.com/office/powerpoint/2010/main" val="250432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8A5C2E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(ACM MM 2021-</a:t>
            </a:r>
            <a:r>
              <a:rPr lang="en-US" altLang="zh-CN" sz="2600" b="1" dirty="0">
                <a:solidFill>
                  <a:srgbClr val="8A5C2E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DPT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5C0115D1-874E-0F44-3B1E-399396684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78" y="2400972"/>
            <a:ext cx="3645533" cy="2263097"/>
          </a:xfrm>
          <a:prstGeom prst="rect">
            <a:avLst/>
          </a:prstGeom>
        </p:spPr>
      </p:pic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3E1C12FF-4376-B127-9213-1D517BF1EC48}"/>
              </a:ext>
            </a:extLst>
          </p:cNvPr>
          <p:cNvCxnSpPr/>
          <p:nvPr/>
        </p:nvCxnSpPr>
        <p:spPr>
          <a:xfrm>
            <a:off x="4527612" y="1189608"/>
            <a:ext cx="0" cy="4900474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6583163-F4C9-0905-9136-9B94F4473687}"/>
              </a:ext>
            </a:extLst>
          </p:cNvPr>
          <p:cNvSpPr txBox="1"/>
          <p:nvPr/>
        </p:nvSpPr>
        <p:spPr>
          <a:xfrm>
            <a:off x="503778" y="1607015"/>
            <a:ext cx="3933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8A5C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Deformable Patch-based Transformer </a:t>
            </a:r>
            <a:endParaRPr lang="zh-CN" altLang="en-US" b="1" dirty="0">
              <a:solidFill>
                <a:srgbClr val="8A5C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3493A58-C0DC-76CA-71AE-7802DEAC0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202" y="847903"/>
            <a:ext cx="3724589" cy="562792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7D24DF6-7961-6C49-3209-1B5A0F9E071F}"/>
              </a:ext>
            </a:extLst>
          </p:cNvPr>
          <p:cNvSpPr txBox="1"/>
          <p:nvPr/>
        </p:nvSpPr>
        <p:spPr>
          <a:xfrm>
            <a:off x="4660992" y="100494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网络结构</a:t>
            </a:r>
          </a:p>
        </p:txBody>
      </p:sp>
    </p:spTree>
    <p:extLst>
      <p:ext uri="{BB962C8B-B14F-4D97-AF65-F5344CB8AC3E}">
        <p14:creationId xmlns:p14="http://schemas.microsoft.com/office/powerpoint/2010/main" val="211739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8A5C2E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(ACM MM 2021-</a:t>
            </a:r>
            <a:r>
              <a:rPr lang="en-US" altLang="zh-CN" sz="2600" b="1" dirty="0">
                <a:solidFill>
                  <a:srgbClr val="8A5C2E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DPT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5CC3BAB-1D7B-2606-89B8-6C6937F49A6A}"/>
              </a:ext>
            </a:extLst>
          </p:cNvPr>
          <p:cNvGrpSpPr/>
          <p:nvPr/>
        </p:nvGrpSpPr>
        <p:grpSpPr>
          <a:xfrm>
            <a:off x="1592555" y="1436545"/>
            <a:ext cx="8710967" cy="4999037"/>
            <a:chOff x="1737958" y="948790"/>
            <a:chExt cx="8420162" cy="4765815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1FDD4A7-901B-8C60-94EE-4A4CF4112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848"/>
            <a:stretch/>
          </p:blipFill>
          <p:spPr>
            <a:xfrm>
              <a:off x="1737958" y="948790"/>
              <a:ext cx="8420162" cy="4765815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8A5385C-1BA1-CB6D-56C7-279C3C0CD8CD}"/>
                </a:ext>
              </a:extLst>
            </p:cNvPr>
            <p:cNvSpPr txBox="1"/>
            <p:nvPr/>
          </p:nvSpPr>
          <p:spPr>
            <a:xfrm>
              <a:off x="1887533" y="109521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22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07A2497-2EE4-DAD3-FB5B-1A7CA1320A02}"/>
                </a:ext>
              </a:extLst>
            </p:cNvPr>
            <p:cNvSpPr txBox="1"/>
            <p:nvPr/>
          </p:nvSpPr>
          <p:spPr>
            <a:xfrm>
              <a:off x="3959441" y="109521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21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059CD9F-B0B5-9B8A-3825-3C94C398B7FD}"/>
                </a:ext>
              </a:extLst>
            </p:cNvPr>
            <p:cNvSpPr txBox="1"/>
            <p:nvPr/>
          </p:nvSpPr>
          <p:spPr>
            <a:xfrm>
              <a:off x="3959441" y="34290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29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C886E14B-8549-28F9-5278-CA5CBB183A86}"/>
              </a:ext>
            </a:extLst>
          </p:cNvPr>
          <p:cNvSpPr txBox="1"/>
          <p:nvPr/>
        </p:nvSpPr>
        <p:spPr>
          <a:xfrm>
            <a:off x="592554" y="948790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(4)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效果可视化（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stage 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5880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8A5C2E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(ACM MM 2021-</a:t>
            </a:r>
            <a:r>
              <a:rPr lang="en-US" altLang="zh-CN" sz="2600" b="1" dirty="0">
                <a:solidFill>
                  <a:srgbClr val="8A5C2E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DPT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6A7A7A-BEE7-0645-DB32-77A4C3252296}"/>
              </a:ext>
            </a:extLst>
          </p:cNvPr>
          <p:cNvSpPr txBox="1"/>
          <p:nvPr/>
        </p:nvSpPr>
        <p:spPr>
          <a:xfrm>
            <a:off x="592554" y="948790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实验及结果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D374876-86C4-214A-F90A-FE19BB9E78E8}"/>
              </a:ext>
            </a:extLst>
          </p:cNvPr>
          <p:cNvSpPr txBox="1"/>
          <p:nvPr/>
        </p:nvSpPr>
        <p:spPr>
          <a:xfrm>
            <a:off x="865959" y="1506498"/>
            <a:ext cx="3227165" cy="3008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分类任务（</a:t>
            </a:r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ImageNet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数据集）</a:t>
            </a:r>
            <a:endParaRPr lang="en-US" altLang="zh-CN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目标检测（</a:t>
            </a:r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COCO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数据集）</a:t>
            </a:r>
            <a:endParaRPr lang="en-US" altLang="zh-CN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模块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嵌入位置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采样点数量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DCEFC0-0763-3773-991D-4EF60FA31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033" y="2667219"/>
            <a:ext cx="4006643" cy="127684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D2D5732-C77B-26B5-5E02-2609CAEBE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033" y="4514501"/>
            <a:ext cx="4093042" cy="133636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4767FC3-75DB-047D-DE87-381C21426050}"/>
              </a:ext>
            </a:extLst>
          </p:cNvPr>
          <p:cNvSpPr txBox="1"/>
          <p:nvPr/>
        </p:nvSpPr>
        <p:spPr>
          <a:xfrm>
            <a:off x="6422700" y="2178581"/>
            <a:ext cx="2319866" cy="422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偏移与尺寸调整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消融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D36060C-C01A-E928-C3DC-454D1F83FA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564"/>
          <a:stretch/>
        </p:blipFill>
        <p:spPr>
          <a:xfrm>
            <a:off x="6167742" y="2659593"/>
            <a:ext cx="4104706" cy="127684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9D15D94-3261-8C3F-CA34-01442AC2D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2700" y="4500440"/>
            <a:ext cx="4765355" cy="127684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106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(CVPR 2022-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ea"/>
              </a:rPr>
              <a:t>DAT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3E1C12FF-4376-B127-9213-1D517BF1EC48}"/>
              </a:ext>
            </a:extLst>
          </p:cNvPr>
          <p:cNvCxnSpPr/>
          <p:nvPr/>
        </p:nvCxnSpPr>
        <p:spPr>
          <a:xfrm>
            <a:off x="4128117" y="1197459"/>
            <a:ext cx="0" cy="4900474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25C9A30-8D34-897F-B0A4-9D651F41570D}"/>
              </a:ext>
            </a:extLst>
          </p:cNvPr>
          <p:cNvSpPr txBox="1"/>
          <p:nvPr/>
        </p:nvSpPr>
        <p:spPr>
          <a:xfrm>
            <a:off x="379973" y="2261278"/>
            <a:ext cx="3645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94F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Deformable Attention Transformer </a:t>
            </a:r>
            <a:endParaRPr lang="zh-CN" altLang="en-US" b="1" dirty="0">
              <a:solidFill>
                <a:srgbClr val="194F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37E1AB0A-8551-90FD-4451-BCA96294D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54" y="2936260"/>
            <a:ext cx="3148076" cy="1931012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49BE8D2D-7FB6-BED9-C2D0-4B457482F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441" y="1541930"/>
            <a:ext cx="4143405" cy="4719672"/>
          </a:xfrm>
          <a:prstGeom prst="rect">
            <a:avLst/>
          </a:prstGeom>
        </p:spPr>
      </p:pic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50A2707D-99FB-9C73-B3B6-8F0BC5BBD557}"/>
              </a:ext>
            </a:extLst>
          </p:cNvPr>
          <p:cNvSpPr/>
          <p:nvPr/>
        </p:nvSpPr>
        <p:spPr>
          <a:xfrm>
            <a:off x="9069334" y="3373291"/>
            <a:ext cx="2621889" cy="1063378"/>
          </a:xfrm>
          <a:prstGeom prst="roundRect">
            <a:avLst>
              <a:gd name="adj" fmla="val 14798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减少计算成本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保留全局性有效信息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DF5F9AA-2782-738C-7442-1DA3759E699F}"/>
              </a:ext>
            </a:extLst>
          </p:cNvPr>
          <p:cNvSpPr txBox="1"/>
          <p:nvPr/>
        </p:nvSpPr>
        <p:spPr>
          <a:xfrm>
            <a:off x="4230730" y="105697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267637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(CVPR 2022-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ea"/>
              </a:rPr>
              <a:t>DAT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01E65E-0562-8788-7DE1-1BE1DFDF30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307"/>
          <a:stretch/>
        </p:blipFill>
        <p:spPr>
          <a:xfrm>
            <a:off x="4145873" y="1825188"/>
            <a:ext cx="7875166" cy="333709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70B34C1-6E50-E374-B14E-6C2FB494D43C}"/>
              </a:ext>
            </a:extLst>
          </p:cNvPr>
          <p:cNvSpPr txBox="1"/>
          <p:nvPr/>
        </p:nvSpPr>
        <p:spPr>
          <a:xfrm>
            <a:off x="6941135" y="32289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①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226003-418C-C8B1-D831-ABD16AFE3390}"/>
              </a:ext>
            </a:extLst>
          </p:cNvPr>
          <p:cNvSpPr txBox="1"/>
          <p:nvPr/>
        </p:nvSpPr>
        <p:spPr>
          <a:xfrm>
            <a:off x="8631132" y="32289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273AC2-1DD5-7FE1-C472-4A0D198156F9}"/>
              </a:ext>
            </a:extLst>
          </p:cNvPr>
          <p:cNvSpPr txBox="1"/>
          <p:nvPr/>
        </p:nvSpPr>
        <p:spPr>
          <a:xfrm>
            <a:off x="11281384" y="3228943"/>
            <a:ext cx="40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③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AC4AE68-816D-C868-B2FF-0B618EAD9D0B}"/>
              </a:ext>
            </a:extLst>
          </p:cNvPr>
          <p:cNvSpPr txBox="1"/>
          <p:nvPr/>
        </p:nvSpPr>
        <p:spPr>
          <a:xfrm>
            <a:off x="10434514" y="411766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6B3628A-9B57-B1BE-BFCB-6A7960A7DCE2}"/>
              </a:ext>
            </a:extLst>
          </p:cNvPr>
          <p:cNvSpPr txBox="1"/>
          <p:nvPr/>
        </p:nvSpPr>
        <p:spPr>
          <a:xfrm>
            <a:off x="10434514" y="373471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DB5C254-0403-CBE8-2FAF-5446F0C5F164}"/>
              </a:ext>
            </a:extLst>
          </p:cNvPr>
          <p:cNvSpPr txBox="1"/>
          <p:nvPr/>
        </p:nvSpPr>
        <p:spPr>
          <a:xfrm>
            <a:off x="10431633" y="326265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DFBE448-E8F5-13C0-89C3-EDDEB15F4B94}"/>
              </a:ext>
            </a:extLst>
          </p:cNvPr>
          <p:cNvCxnSpPr/>
          <p:nvPr/>
        </p:nvCxnSpPr>
        <p:spPr>
          <a:xfrm>
            <a:off x="4128117" y="1197459"/>
            <a:ext cx="0" cy="4900474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20CD265-74E9-AA0A-DD73-186AE9EF1A35}"/>
              </a:ext>
            </a:extLst>
          </p:cNvPr>
          <p:cNvSpPr txBox="1"/>
          <p:nvPr/>
        </p:nvSpPr>
        <p:spPr>
          <a:xfrm>
            <a:off x="379973" y="2261278"/>
            <a:ext cx="3645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94F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Deformable Attention Transformer </a:t>
            </a:r>
            <a:endParaRPr lang="zh-CN" altLang="en-US" b="1" dirty="0">
              <a:solidFill>
                <a:srgbClr val="194F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1805C42-0828-5DBE-1AE6-E6551B901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54" y="2936260"/>
            <a:ext cx="3148076" cy="193101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BAEDAED-E02B-1599-B3DE-48E2F2386FD3}"/>
              </a:ext>
            </a:extLst>
          </p:cNvPr>
          <p:cNvSpPr txBox="1"/>
          <p:nvPr/>
        </p:nvSpPr>
        <p:spPr>
          <a:xfrm>
            <a:off x="4230730" y="105697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模块设计</a:t>
            </a:r>
          </a:p>
        </p:txBody>
      </p:sp>
    </p:spTree>
    <p:extLst>
      <p:ext uri="{BB962C8B-B14F-4D97-AF65-F5344CB8AC3E}">
        <p14:creationId xmlns:p14="http://schemas.microsoft.com/office/powerpoint/2010/main" val="136985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(CVPR 2022-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ea"/>
              </a:rPr>
              <a:t>DAT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DFBE448-E8F5-13C0-89C3-EDDEB15F4B94}"/>
              </a:ext>
            </a:extLst>
          </p:cNvPr>
          <p:cNvCxnSpPr/>
          <p:nvPr/>
        </p:nvCxnSpPr>
        <p:spPr>
          <a:xfrm>
            <a:off x="4128117" y="1197459"/>
            <a:ext cx="0" cy="4900474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20CD265-74E9-AA0A-DD73-186AE9EF1A35}"/>
              </a:ext>
            </a:extLst>
          </p:cNvPr>
          <p:cNvSpPr txBox="1"/>
          <p:nvPr/>
        </p:nvSpPr>
        <p:spPr>
          <a:xfrm>
            <a:off x="439888" y="1310989"/>
            <a:ext cx="3645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94F4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Deformable Attention Transformer </a:t>
            </a:r>
            <a:endParaRPr lang="zh-CN" altLang="en-US" b="1" dirty="0">
              <a:solidFill>
                <a:srgbClr val="194F4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1805C42-0828-5DBE-1AE6-E6551B901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38" y="1783502"/>
            <a:ext cx="3148076" cy="19310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204B81-21C3-5389-3AB2-FEECB9199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992" y="1760727"/>
            <a:ext cx="1709750" cy="31527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3B068F-592B-43E4-123D-9F0FA835DD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585" y="3962225"/>
            <a:ext cx="3569759" cy="138052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242EAAF-C873-3F15-19EB-EB9AE82A84EE}"/>
              </a:ext>
            </a:extLst>
          </p:cNvPr>
          <p:cNvSpPr/>
          <p:nvPr/>
        </p:nvSpPr>
        <p:spPr>
          <a:xfrm>
            <a:off x="1509204" y="4580878"/>
            <a:ext cx="390617" cy="40778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63C6645-6A58-17B5-B895-1A2BFA1FF176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 flipV="1">
            <a:off x="1899821" y="3337126"/>
            <a:ext cx="3116171" cy="144764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A4BDAF3-A35F-7234-E7FF-94D3CCC3BB90}"/>
                  </a:ext>
                </a:extLst>
              </p:cNvPr>
              <p:cNvSpPr txBox="1"/>
              <p:nvPr/>
            </p:nvSpPr>
            <p:spPr>
              <a:xfrm>
                <a:off x="4475680" y="5256838"/>
                <a:ext cx="2944717" cy="792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reference points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：均匀网格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：控制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reference point 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数量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A4BDAF3-A35F-7234-E7FF-94D3CCC3B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680" y="5256838"/>
                <a:ext cx="2944717" cy="792012"/>
              </a:xfrm>
              <a:prstGeom prst="rect">
                <a:avLst/>
              </a:prstGeom>
              <a:blipFill>
                <a:blip r:embed="rId7"/>
                <a:stretch>
                  <a:fillRect l="-828" r="-207"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1598F229-71B0-DB47-7B6D-76D1ADBDD57B}"/>
              </a:ext>
            </a:extLst>
          </p:cNvPr>
          <p:cNvSpPr/>
          <p:nvPr/>
        </p:nvSpPr>
        <p:spPr>
          <a:xfrm>
            <a:off x="5521909" y="3915056"/>
            <a:ext cx="714341" cy="168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BDD15391-B20C-6809-FD23-62A4101D6377}"/>
              </a:ext>
            </a:extLst>
          </p:cNvPr>
          <p:cNvCxnSpPr>
            <a:cxnSpLocks/>
          </p:cNvCxnSpPr>
          <p:nvPr/>
        </p:nvCxnSpPr>
        <p:spPr>
          <a:xfrm>
            <a:off x="7785713" y="1495655"/>
            <a:ext cx="0" cy="4273387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BE063172-2F71-7B5C-DF99-A608A6AFC9BD}"/>
              </a:ext>
            </a:extLst>
          </p:cNvPr>
          <p:cNvSpPr txBox="1"/>
          <p:nvPr/>
        </p:nvSpPr>
        <p:spPr>
          <a:xfrm>
            <a:off x="4406288" y="1235066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偏移量生成网络结构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607F6FB5-C262-5B43-A5D4-0CD39271DB8A}"/>
              </a:ext>
            </a:extLst>
          </p:cNvPr>
          <p:cNvSpPr txBox="1"/>
          <p:nvPr/>
        </p:nvSpPr>
        <p:spPr>
          <a:xfrm>
            <a:off x="8427450" y="1235845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）多组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偏移量的生成</a:t>
            </a: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43CA302-5530-2E91-DC15-CEDB7DBE2E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5871" y="1959533"/>
            <a:ext cx="3254042" cy="35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5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(CVPR 2022-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ea"/>
              </a:rPr>
              <a:t>DAT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EC1055-68F8-9D17-C266-6D2D1683F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99" y="2152047"/>
            <a:ext cx="9946534" cy="282432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1793EA0-14CC-312F-A51B-7B380C759524}"/>
              </a:ext>
            </a:extLst>
          </p:cNvPr>
          <p:cNvSpPr/>
          <p:nvPr/>
        </p:nvSpPr>
        <p:spPr>
          <a:xfrm>
            <a:off x="7874493" y="2752077"/>
            <a:ext cx="426128" cy="1207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1D64842-A0A7-082D-0531-2CA860888687}"/>
              </a:ext>
            </a:extLst>
          </p:cNvPr>
          <p:cNvSpPr/>
          <p:nvPr/>
        </p:nvSpPr>
        <p:spPr>
          <a:xfrm>
            <a:off x="9917838" y="2752076"/>
            <a:ext cx="426128" cy="1207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39AAE6-783F-BBA1-490A-7756CCA0C06F}"/>
              </a:ext>
            </a:extLst>
          </p:cNvPr>
          <p:cNvSpPr txBox="1"/>
          <p:nvPr/>
        </p:nvSpPr>
        <p:spPr>
          <a:xfrm>
            <a:off x="617338" y="125694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网络结构</a:t>
            </a:r>
          </a:p>
        </p:txBody>
      </p:sp>
    </p:spTree>
    <p:extLst>
      <p:ext uri="{BB962C8B-B14F-4D97-AF65-F5344CB8AC3E}">
        <p14:creationId xmlns:p14="http://schemas.microsoft.com/office/powerpoint/2010/main" val="119451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(CVPR 2022-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ea"/>
              </a:rPr>
              <a:t>DAT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73130B-3F2C-6928-BF3A-1B6B9A6AB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809"/>
          <a:stretch/>
        </p:blipFill>
        <p:spPr>
          <a:xfrm>
            <a:off x="2291194" y="1776834"/>
            <a:ext cx="7784916" cy="442916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716023E-D7BB-A97C-E6F7-43859CE80D9E}"/>
              </a:ext>
            </a:extLst>
          </p:cNvPr>
          <p:cNvSpPr txBox="1"/>
          <p:nvPr/>
        </p:nvSpPr>
        <p:spPr>
          <a:xfrm>
            <a:off x="617338" y="1256941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(4)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效果可视化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ED37FF-750A-66AF-5251-24712B16AAFF}"/>
              </a:ext>
            </a:extLst>
          </p:cNvPr>
          <p:cNvSpPr txBox="1"/>
          <p:nvPr/>
        </p:nvSpPr>
        <p:spPr>
          <a:xfrm>
            <a:off x="1195802" y="283530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6DB891-B876-0016-E5A3-BE9A7B64B794}"/>
              </a:ext>
            </a:extLst>
          </p:cNvPr>
          <p:cNvSpPr txBox="1"/>
          <p:nvPr/>
        </p:nvSpPr>
        <p:spPr>
          <a:xfrm>
            <a:off x="1195802" y="4806974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32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(CVPR 2022-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ea"/>
              </a:rPr>
              <a:t>DAT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39AAE6-783F-BBA1-490A-7756CCA0C06F}"/>
              </a:ext>
            </a:extLst>
          </p:cNvPr>
          <p:cNvSpPr txBox="1"/>
          <p:nvPr/>
        </p:nvSpPr>
        <p:spPr>
          <a:xfrm>
            <a:off x="617338" y="1256941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实验及结果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F74425-755E-7514-5520-3784E2CF11FC}"/>
              </a:ext>
            </a:extLst>
          </p:cNvPr>
          <p:cNvSpPr txBox="1"/>
          <p:nvPr/>
        </p:nvSpPr>
        <p:spPr>
          <a:xfrm>
            <a:off x="1227130" y="1680068"/>
            <a:ext cx="3182281" cy="422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分类任务（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数据集）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9030C4-3351-95AA-9AEC-B1D2887AB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494" y="2156543"/>
            <a:ext cx="3292195" cy="397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0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占位符 1"/>
          <p:cNvSpPr txBox="1"/>
          <p:nvPr/>
        </p:nvSpPr>
        <p:spPr>
          <a:xfrm>
            <a:off x="978671" y="160726"/>
            <a:ext cx="3131415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CE938DB-2254-FD7D-BB20-B65258E1B150}"/>
              </a:ext>
            </a:extLst>
          </p:cNvPr>
          <p:cNvSpPr/>
          <p:nvPr/>
        </p:nvSpPr>
        <p:spPr>
          <a:xfrm>
            <a:off x="660400" y="3298792"/>
            <a:ext cx="1625532" cy="754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solidFill>
                <a:schemeClr val="tx1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6B051040-B4DD-E804-9EE1-314201786660}"/>
              </a:ext>
            </a:extLst>
          </p:cNvPr>
          <p:cNvSpPr/>
          <p:nvPr/>
        </p:nvSpPr>
        <p:spPr>
          <a:xfrm>
            <a:off x="2453826" y="2444235"/>
            <a:ext cx="221142" cy="2492407"/>
          </a:xfrm>
          <a:prstGeom prst="leftBrace">
            <a:avLst>
              <a:gd name="adj1" fmla="val 65476"/>
              <a:gd name="adj2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A747A73-0941-E276-5B09-AC1401B91E7E}"/>
              </a:ext>
            </a:extLst>
          </p:cNvPr>
          <p:cNvSpPr/>
          <p:nvPr/>
        </p:nvSpPr>
        <p:spPr>
          <a:xfrm>
            <a:off x="2901176" y="2048071"/>
            <a:ext cx="2043868" cy="7923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所含信息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286C099-02D2-D78C-D89D-CD1711D5BD1A}"/>
              </a:ext>
            </a:extLst>
          </p:cNvPr>
          <p:cNvSpPr/>
          <p:nvPr/>
        </p:nvSpPr>
        <p:spPr>
          <a:xfrm>
            <a:off x="2897214" y="4504963"/>
            <a:ext cx="2043868" cy="79232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位置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7AC27DD-0E30-CB72-79EF-780911DCB7CA}"/>
              </a:ext>
            </a:extLst>
          </p:cNvPr>
          <p:cNvSpPr/>
          <p:nvPr/>
        </p:nvSpPr>
        <p:spPr>
          <a:xfrm>
            <a:off x="2897214" y="3276558"/>
            <a:ext cx="2043868" cy="7923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尺寸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EC6F62-1348-2A2C-7299-A6AC4B7BE6D7}"/>
              </a:ext>
            </a:extLst>
          </p:cNvPr>
          <p:cNvSpPr txBox="1"/>
          <p:nvPr/>
        </p:nvSpPr>
        <p:spPr>
          <a:xfrm>
            <a:off x="5398504" y="2121069"/>
            <a:ext cx="1869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TPAMI 2023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中南地信院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E925A9-E6B5-23A8-A7A1-807C9C783C11}"/>
              </a:ext>
            </a:extLst>
          </p:cNvPr>
          <p:cNvSpPr txBox="1"/>
          <p:nvPr/>
        </p:nvSpPr>
        <p:spPr>
          <a:xfrm>
            <a:off x="5398504" y="3228773"/>
            <a:ext cx="5362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NeurIPS 2021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– 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的全部迭代切分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2023 W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–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基于四叉树算法对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进行切分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AAAI 2023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–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两阶段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高信息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进一步切分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91B54EE-AAEB-7595-41A0-B243825AD566}"/>
              </a:ext>
            </a:extLst>
          </p:cNvPr>
          <p:cNvSpPr txBox="1"/>
          <p:nvPr/>
        </p:nvSpPr>
        <p:spPr>
          <a:xfrm>
            <a:off x="5398503" y="4439462"/>
            <a:ext cx="2101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ICCV 2021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ACM MM 2021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108C2E1-5A95-E3F6-24F4-2D7C49FCCBD9}"/>
              </a:ext>
            </a:extLst>
          </p:cNvPr>
          <p:cNvGrpSpPr/>
          <p:nvPr/>
        </p:nvGrpSpPr>
        <p:grpSpPr>
          <a:xfrm>
            <a:off x="7304070" y="1480328"/>
            <a:ext cx="3973508" cy="1606633"/>
            <a:chOff x="7088069" y="1430430"/>
            <a:chExt cx="3973508" cy="1606633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4783070-DFA3-2E8A-168D-4FF754465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5823" y="1430430"/>
              <a:ext cx="3225754" cy="1606633"/>
            </a:xfrm>
            <a:prstGeom prst="rect">
              <a:avLst/>
            </a:prstGeom>
          </p:spPr>
        </p:pic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4999FB9C-E4E4-F4FB-D48B-A0C71C3C9B76}"/>
                </a:ext>
              </a:extLst>
            </p:cNvPr>
            <p:cNvCxnSpPr>
              <a:cxnSpLocks/>
            </p:cNvCxnSpPr>
            <p:nvPr/>
          </p:nvCxnSpPr>
          <p:spPr>
            <a:xfrm>
              <a:off x="7088069" y="2586278"/>
              <a:ext cx="591115" cy="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932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(CVPR 2022-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ea"/>
              </a:rPr>
              <a:t>DAT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39AAE6-783F-BBA1-490A-7756CCA0C06F}"/>
              </a:ext>
            </a:extLst>
          </p:cNvPr>
          <p:cNvSpPr txBox="1"/>
          <p:nvPr/>
        </p:nvSpPr>
        <p:spPr>
          <a:xfrm>
            <a:off x="617338" y="1256941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实验及结果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F74425-755E-7514-5520-3784E2CF11FC}"/>
              </a:ext>
            </a:extLst>
          </p:cNvPr>
          <p:cNvSpPr txBox="1"/>
          <p:nvPr/>
        </p:nvSpPr>
        <p:spPr>
          <a:xfrm>
            <a:off x="1227130" y="1680068"/>
            <a:ext cx="2938625" cy="422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目标检测（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数据集）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D33D211-B15D-B8BE-60D0-A948F5364D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3413"/>
          <a:stretch/>
        </p:blipFill>
        <p:spPr>
          <a:xfrm>
            <a:off x="1476557" y="2237778"/>
            <a:ext cx="9134542" cy="124759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BB7A0B4-F50B-1AA8-E6A3-D5169C9231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0265"/>
          <a:stretch/>
        </p:blipFill>
        <p:spPr>
          <a:xfrm>
            <a:off x="1476556" y="3751847"/>
            <a:ext cx="9279389" cy="65858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0508CB3-5089-D882-EC4E-3950839BA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578" y="3466823"/>
            <a:ext cx="536342" cy="21641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0EA0593-7FBE-922E-AA46-5EA071B2C7BD}"/>
              </a:ext>
            </a:extLst>
          </p:cNvPr>
          <p:cNvSpPr txBox="1"/>
          <p:nvPr/>
        </p:nvSpPr>
        <p:spPr>
          <a:xfrm>
            <a:off x="3694175" y="3430421"/>
            <a:ext cx="698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           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42.8     64.4     45.2    28.0     45.8    57.8    45.6     67.2     48.5     31.3    49.1    60.8</a:t>
            </a:r>
            <a:endParaRPr lang="zh-CN" altLang="en-US" sz="1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60D2CED-6260-BEB7-9851-9D66895BF5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71"/>
          <a:stretch/>
        </p:blipFill>
        <p:spPr>
          <a:xfrm>
            <a:off x="1476556" y="4793350"/>
            <a:ext cx="9134543" cy="147526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E9F4D8B-8ECF-E0EB-79CF-4AEC69F7F1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7578" y="4433727"/>
            <a:ext cx="565200" cy="228063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730405FA-4803-A1E6-5014-D659E667F29D}"/>
              </a:ext>
            </a:extLst>
          </p:cNvPr>
          <p:cNvSpPr txBox="1"/>
          <p:nvPr/>
        </p:nvSpPr>
        <p:spPr>
          <a:xfrm>
            <a:off x="3694175" y="4393869"/>
            <a:ext cx="698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          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45.7     67.7     48.5    31.3     49.1    60.8    47.9     69.6     51.2     32.3    51.8    63.4</a:t>
            </a:r>
            <a:endParaRPr lang="zh-CN" altLang="en-US" sz="1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3A6BF4B-ACD6-7B78-5B96-EBE0913E0308}"/>
              </a:ext>
            </a:extLst>
          </p:cNvPr>
          <p:cNvCxnSpPr>
            <a:cxnSpLocks/>
          </p:cNvCxnSpPr>
          <p:nvPr/>
        </p:nvCxnSpPr>
        <p:spPr>
          <a:xfrm>
            <a:off x="1570368" y="4713450"/>
            <a:ext cx="893792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72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(CVPR 2022-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ea"/>
              </a:rPr>
              <a:t>DAT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39AAE6-783F-BBA1-490A-7756CCA0C06F}"/>
              </a:ext>
            </a:extLst>
          </p:cNvPr>
          <p:cNvSpPr txBox="1"/>
          <p:nvPr/>
        </p:nvSpPr>
        <p:spPr>
          <a:xfrm>
            <a:off x="617338" y="1256941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实验及结果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F74425-755E-7514-5520-3784E2CF11FC}"/>
              </a:ext>
            </a:extLst>
          </p:cNvPr>
          <p:cNvSpPr txBox="1"/>
          <p:nvPr/>
        </p:nvSpPr>
        <p:spPr>
          <a:xfrm>
            <a:off x="1227130" y="1680068"/>
            <a:ext cx="2938625" cy="422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目标检测（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数据集）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407F21-C74D-09C1-7A93-7837028C23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169"/>
          <a:stretch/>
        </p:blipFill>
        <p:spPr>
          <a:xfrm>
            <a:off x="1471140" y="2238289"/>
            <a:ext cx="9663183" cy="12525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24BF06E-CE95-F835-978B-F0360EE645F2}"/>
              </a:ext>
            </a:extLst>
          </p:cNvPr>
          <p:cNvSpPr txBox="1"/>
          <p:nvPr/>
        </p:nvSpPr>
        <p:spPr>
          <a:xfrm>
            <a:off x="1541572" y="3466910"/>
            <a:ext cx="10062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DAT-T                                    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48            44.4      67.6     48.5      40.4       64.2    43.1      47.1      69.2     51.6      42.4      66.1     45.5</a:t>
            </a:r>
            <a:endParaRPr lang="zh-CN" altLang="en-US" sz="1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C382A56-C9FD-458F-9866-C54BEEE255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6" b="67241"/>
          <a:stretch/>
        </p:blipFill>
        <p:spPr>
          <a:xfrm>
            <a:off x="1461615" y="3738361"/>
            <a:ext cx="9810750" cy="7240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B11DBBE-C10A-A6E3-B93F-69DB62BE2EA9}"/>
              </a:ext>
            </a:extLst>
          </p:cNvPr>
          <p:cNvSpPr txBox="1"/>
          <p:nvPr/>
        </p:nvSpPr>
        <p:spPr>
          <a:xfrm>
            <a:off x="1560622" y="4419516"/>
            <a:ext cx="10062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DAT-S                                    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69             47.1     69.9     51.5       42.5      66.7     45.4      49.0      70.9     53.8      44.0      68.0     47.5</a:t>
            </a:r>
            <a:endParaRPr lang="zh-CN" altLang="en-US" sz="1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0110E28-618B-1749-6B14-00B834A5E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793" y="4679668"/>
            <a:ext cx="97250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7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(CVPR 2022-</a:t>
            </a:r>
            <a:r>
              <a:rPr lang="en-US" altLang="zh-CN" sz="2600" b="1" dirty="0">
                <a:solidFill>
                  <a:srgbClr val="194F4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ea"/>
              </a:rPr>
              <a:t>DAT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39AAE6-783F-BBA1-490A-7756CCA0C06F}"/>
              </a:ext>
            </a:extLst>
          </p:cNvPr>
          <p:cNvSpPr txBox="1"/>
          <p:nvPr/>
        </p:nvSpPr>
        <p:spPr>
          <a:xfrm>
            <a:off x="617338" y="1256941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实验及结果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F74425-755E-7514-5520-3784E2CF11FC}"/>
              </a:ext>
            </a:extLst>
          </p:cNvPr>
          <p:cNvSpPr txBox="1"/>
          <p:nvPr/>
        </p:nvSpPr>
        <p:spPr>
          <a:xfrm>
            <a:off x="1236008" y="1780865"/>
            <a:ext cx="3143809" cy="1894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语义分割（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ADE20K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数据集）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2D3AB36-E649-4C24-91DC-3984F8F3F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992" y="1588647"/>
            <a:ext cx="3936795" cy="166556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3436683-B00B-637A-AA6D-415D11E0A432}"/>
              </a:ext>
            </a:extLst>
          </p:cNvPr>
          <p:cNvSpPr txBox="1"/>
          <p:nvPr/>
        </p:nvSpPr>
        <p:spPr>
          <a:xfrm>
            <a:off x="6123614" y="1148695"/>
            <a:ext cx="1704313" cy="26386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模块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嵌入位置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最大偏移量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A9F2EE0-250F-963A-F2B2-E1FFE25B0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5770" y="3721474"/>
            <a:ext cx="2749143" cy="244411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C10ACDF-66E1-233C-A799-692D86741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4475" y="2440239"/>
            <a:ext cx="4200557" cy="338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0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总结</a:t>
            </a:r>
            <a:endParaRPr lang="en-US" altLang="zh-CN" sz="2600" b="1" dirty="0">
              <a:solidFill>
                <a:sysClr val="windowText" lastClr="000000"/>
              </a:solidFill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68D34F-FC57-2180-B7F4-1783CC563E78}"/>
              </a:ext>
            </a:extLst>
          </p:cNvPr>
          <p:cNvSpPr txBox="1"/>
          <p:nvPr/>
        </p:nvSpPr>
        <p:spPr>
          <a:xfrm>
            <a:off x="660400" y="1061577"/>
            <a:ext cx="5924309" cy="251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 </a:t>
            </a:r>
            <a:r>
              <a:rPr lang="zh-CN" altLang="en-US" sz="1600" dirty="0"/>
              <a:t>网络内嵌模块，即插即用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 </a:t>
            </a:r>
            <a:r>
              <a:rPr lang="zh-CN" altLang="en-US" sz="1600" dirty="0"/>
              <a:t>偏移模块内嵌位置实验：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Stage_1</a:t>
            </a:r>
            <a:r>
              <a:rPr lang="en-US" altLang="zh-CN" sz="1600" dirty="0"/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×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 token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处理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方案：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仅首部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内嵌模块 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内含信息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覆盖范围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偏移位置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参考文献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1040142-6F1A-633A-1375-FF092FDE84C7}"/>
              </a:ext>
            </a:extLst>
          </p:cNvPr>
          <p:cNvSpPr txBox="1"/>
          <p:nvPr/>
        </p:nvSpPr>
        <p:spPr>
          <a:xfrm>
            <a:off x="978671" y="3637656"/>
            <a:ext cx="108585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Qian S, Zhu Y, Li W, et al. What makes for good tokenizers in vision transformer?[J]. IEEE Transactions on Pattern Analysis and Machine</a:t>
            </a:r>
          </a:p>
          <a:p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Intelligence, 2022.</a:t>
            </a:r>
          </a:p>
          <a:p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[2] Shao R, Zhang Z, Tao C, et al. Homogeneous Tokenizer Matters: Homogeneous Visual Tokenizer for Remote Sensing Image Understanding[J].</a:t>
            </a:r>
          </a:p>
          <a:p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1400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arXiv:2403.18593, 2024.</a:t>
            </a:r>
          </a:p>
          <a:p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[3] Wang Y, Huang R, Song S, et al. Not all images are worth 16x16 words: Dynamic transformers for efficient image recognition[J]. Advances in</a:t>
            </a:r>
          </a:p>
          <a:p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neural information processing systems, 2021, 34: 11960-11973.</a:t>
            </a:r>
          </a:p>
          <a:p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[4] Ronen T, Levy O, </a:t>
            </a:r>
            <a:r>
              <a:rPr lang="en-US" altLang="zh-CN" sz="1400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Golbert</a:t>
            </a:r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A. Vision transformers with mixed-resolution tokenization[C]//Proceedings of the IEEE/CVF Conference on Computer</a:t>
            </a:r>
          </a:p>
          <a:p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Vision and Pattern Recognition. 2023: 4612-4621.</a:t>
            </a:r>
          </a:p>
          <a:p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[5] Chen M, Lin M, Li K, et al. Cf-vit: A general coarse-to-fine method for vision transformer[C]//Proceedings of the AAAI Conference on Artificial</a:t>
            </a:r>
          </a:p>
          <a:p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Intelligence. 2023, 37(6): 7042-7052.</a:t>
            </a:r>
          </a:p>
          <a:p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[6] Yue X, Sun S, </a:t>
            </a:r>
            <a:r>
              <a:rPr lang="en-US" altLang="zh-CN" sz="1400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Kuang</a:t>
            </a:r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Z, et al. Vision transformer with progressive sampling[C]//Proceedings of the IEEE/CVF International Conference on</a:t>
            </a:r>
          </a:p>
          <a:p>
            <a:r>
              <a:rPr lang="en-US" altLang="zh-CN" sz="1400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Computer Vision. 2021: 387-396.</a:t>
            </a: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17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占位符 1"/>
          <p:cNvSpPr txBox="1"/>
          <p:nvPr/>
        </p:nvSpPr>
        <p:spPr>
          <a:xfrm>
            <a:off x="978671" y="160726"/>
            <a:ext cx="3131415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6B051040-B4DD-E804-9EE1-314201786660}"/>
              </a:ext>
            </a:extLst>
          </p:cNvPr>
          <p:cNvSpPr/>
          <p:nvPr/>
        </p:nvSpPr>
        <p:spPr>
          <a:xfrm>
            <a:off x="2453826" y="2444235"/>
            <a:ext cx="221142" cy="2492407"/>
          </a:xfrm>
          <a:prstGeom prst="leftBrace">
            <a:avLst>
              <a:gd name="adj1" fmla="val 65476"/>
              <a:gd name="adj2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A747A73-0941-E276-5B09-AC1401B91E7E}"/>
              </a:ext>
            </a:extLst>
          </p:cNvPr>
          <p:cNvSpPr/>
          <p:nvPr/>
        </p:nvSpPr>
        <p:spPr>
          <a:xfrm>
            <a:off x="2901176" y="2048071"/>
            <a:ext cx="2043868" cy="7923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所含信息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286C099-02D2-D78C-D89D-CD1711D5BD1A}"/>
              </a:ext>
            </a:extLst>
          </p:cNvPr>
          <p:cNvSpPr/>
          <p:nvPr/>
        </p:nvSpPr>
        <p:spPr>
          <a:xfrm>
            <a:off x="2897214" y="4504963"/>
            <a:ext cx="2043868" cy="79232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位置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7AC27DD-0E30-CB72-79EF-780911DCB7CA}"/>
              </a:ext>
            </a:extLst>
          </p:cNvPr>
          <p:cNvSpPr/>
          <p:nvPr/>
        </p:nvSpPr>
        <p:spPr>
          <a:xfrm>
            <a:off x="2897214" y="3276558"/>
            <a:ext cx="2043868" cy="7923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尺寸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998419A-5F4F-9E9D-EB40-ED517F84ABA4}"/>
              </a:ext>
            </a:extLst>
          </p:cNvPr>
          <p:cNvGrpSpPr/>
          <p:nvPr/>
        </p:nvGrpSpPr>
        <p:grpSpPr>
          <a:xfrm>
            <a:off x="7246958" y="1411562"/>
            <a:ext cx="4542795" cy="1481383"/>
            <a:chOff x="7723521" y="5057445"/>
            <a:chExt cx="3752278" cy="1272697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73BACC39-8466-6ACE-71D0-899F1899372D}"/>
                </a:ext>
              </a:extLst>
            </p:cNvPr>
            <p:cNvGrpSpPr/>
            <p:nvPr/>
          </p:nvGrpSpPr>
          <p:grpSpPr>
            <a:xfrm>
              <a:off x="7723521" y="5057445"/>
              <a:ext cx="3752278" cy="1272697"/>
              <a:chOff x="835867" y="5422303"/>
              <a:chExt cx="3240362" cy="1009657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B4FAFE6B-B9CB-95A1-0FDF-59C4A24CE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9313" y="5422303"/>
                <a:ext cx="1019182" cy="1009657"/>
              </a:xfrm>
              <a:prstGeom prst="rect">
                <a:avLst/>
              </a:prstGeom>
            </p:spPr>
          </p:pic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7396E5FF-0ECA-D592-14B6-A3865957C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5867" y="5422303"/>
                <a:ext cx="990607" cy="1004895"/>
              </a:xfrm>
              <a:prstGeom prst="rect">
                <a:avLst/>
              </a:prstGeom>
            </p:spPr>
          </p:pic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3670959E-3D84-FFA4-A79C-40449D20E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71334" y="5437101"/>
                <a:ext cx="1004895" cy="990607"/>
              </a:xfrm>
              <a:prstGeom prst="rect">
                <a:avLst/>
              </a:prstGeom>
            </p:spPr>
          </p:pic>
        </p:grp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4BAD920E-EEAB-2607-F094-4A391230997F}"/>
                </a:ext>
              </a:extLst>
            </p:cNvPr>
            <p:cNvCxnSpPr>
              <a:cxnSpLocks/>
            </p:cNvCxnSpPr>
            <p:nvPr/>
          </p:nvCxnSpPr>
          <p:spPr>
            <a:xfrm>
              <a:off x="8892624" y="5690792"/>
              <a:ext cx="130666" cy="300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3CBCE0B5-28B5-473F-8818-E7B6B175BBF4}"/>
                </a:ext>
              </a:extLst>
            </p:cNvPr>
            <p:cNvCxnSpPr>
              <a:cxnSpLocks/>
            </p:cNvCxnSpPr>
            <p:nvPr/>
          </p:nvCxnSpPr>
          <p:spPr>
            <a:xfrm>
              <a:off x="10188818" y="5700440"/>
              <a:ext cx="130666" cy="300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B6ABC72-6DFA-1D18-ACCF-A0667DF5E7D4}"/>
              </a:ext>
            </a:extLst>
          </p:cNvPr>
          <p:cNvCxnSpPr>
            <a:cxnSpLocks/>
          </p:cNvCxnSpPr>
          <p:nvPr/>
        </p:nvCxnSpPr>
        <p:spPr>
          <a:xfrm flipV="1">
            <a:off x="8601309" y="2910701"/>
            <a:ext cx="0" cy="335828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A071506-E09B-AF93-2064-81BDA6460A45}"/>
              </a:ext>
            </a:extLst>
          </p:cNvPr>
          <p:cNvSpPr txBox="1"/>
          <p:nvPr/>
        </p:nvSpPr>
        <p:spPr>
          <a:xfrm>
            <a:off x="5398504" y="2121069"/>
            <a:ext cx="1869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TPAMI 2023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中南地信院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12B9A5-1943-C4B7-866F-4ED8E388B299}"/>
              </a:ext>
            </a:extLst>
          </p:cNvPr>
          <p:cNvSpPr txBox="1"/>
          <p:nvPr/>
        </p:nvSpPr>
        <p:spPr>
          <a:xfrm>
            <a:off x="5398503" y="4439462"/>
            <a:ext cx="2101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ICCV 2021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ACM MM 2021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D1A982-44FB-C140-0303-1B896FAD7EB0}"/>
              </a:ext>
            </a:extLst>
          </p:cNvPr>
          <p:cNvSpPr txBox="1"/>
          <p:nvPr/>
        </p:nvSpPr>
        <p:spPr>
          <a:xfrm>
            <a:off x="5398504" y="3228773"/>
            <a:ext cx="5362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NeurIPS 2021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– 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的全部迭代切分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2023 W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–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基于四叉树算法对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进行切分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AAAI 2023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–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两阶段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高信息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进一步切分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17695F4-FEBB-6A7E-1D11-EAE0AE16B761}"/>
              </a:ext>
            </a:extLst>
          </p:cNvPr>
          <p:cNvSpPr/>
          <p:nvPr/>
        </p:nvSpPr>
        <p:spPr>
          <a:xfrm>
            <a:off x="660400" y="3298792"/>
            <a:ext cx="1625532" cy="754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solidFill>
                <a:schemeClr val="tx1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41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占位符 1"/>
          <p:cNvSpPr txBox="1"/>
          <p:nvPr/>
        </p:nvSpPr>
        <p:spPr>
          <a:xfrm>
            <a:off x="978671" y="160726"/>
            <a:ext cx="3131415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6B051040-B4DD-E804-9EE1-314201786660}"/>
              </a:ext>
            </a:extLst>
          </p:cNvPr>
          <p:cNvSpPr/>
          <p:nvPr/>
        </p:nvSpPr>
        <p:spPr>
          <a:xfrm>
            <a:off x="2453826" y="2444235"/>
            <a:ext cx="221142" cy="2492407"/>
          </a:xfrm>
          <a:prstGeom prst="leftBrace">
            <a:avLst>
              <a:gd name="adj1" fmla="val 65476"/>
              <a:gd name="adj2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A747A73-0941-E276-5B09-AC1401B91E7E}"/>
              </a:ext>
            </a:extLst>
          </p:cNvPr>
          <p:cNvSpPr/>
          <p:nvPr/>
        </p:nvSpPr>
        <p:spPr>
          <a:xfrm>
            <a:off x="2901176" y="2048071"/>
            <a:ext cx="2043868" cy="7923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所含信息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286C099-02D2-D78C-D89D-CD1711D5BD1A}"/>
              </a:ext>
            </a:extLst>
          </p:cNvPr>
          <p:cNvSpPr/>
          <p:nvPr/>
        </p:nvSpPr>
        <p:spPr>
          <a:xfrm>
            <a:off x="2897214" y="4504963"/>
            <a:ext cx="2043868" cy="79232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位置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7AC27DD-0E30-CB72-79EF-780911DCB7CA}"/>
              </a:ext>
            </a:extLst>
          </p:cNvPr>
          <p:cNvSpPr/>
          <p:nvPr/>
        </p:nvSpPr>
        <p:spPr>
          <a:xfrm>
            <a:off x="2897214" y="3276558"/>
            <a:ext cx="2043868" cy="7923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尺寸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B6ABC72-6DFA-1D18-ACCF-A0667DF5E7D4}"/>
              </a:ext>
            </a:extLst>
          </p:cNvPr>
          <p:cNvCxnSpPr>
            <a:cxnSpLocks/>
          </p:cNvCxnSpPr>
          <p:nvPr/>
        </p:nvCxnSpPr>
        <p:spPr>
          <a:xfrm flipV="1">
            <a:off x="10021736" y="3071674"/>
            <a:ext cx="0" cy="42414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B4FDEF0-AF91-8559-378A-E30E20C45B0B}"/>
              </a:ext>
            </a:extLst>
          </p:cNvPr>
          <p:cNvGrpSpPr/>
          <p:nvPr/>
        </p:nvGrpSpPr>
        <p:grpSpPr>
          <a:xfrm>
            <a:off x="7636832" y="1287261"/>
            <a:ext cx="3637810" cy="1685775"/>
            <a:chOff x="1471642" y="3674383"/>
            <a:chExt cx="5368950" cy="264796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37FEF1A-57B2-5D37-5062-9B84DDD3B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1642" y="3676765"/>
              <a:ext cx="2638444" cy="264320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73D3E1FA-954B-FDE4-A31D-E348FEFC7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0723" y="3674383"/>
              <a:ext cx="2609869" cy="2647969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B0F0F6D-59E5-1814-4694-A0FBD9D045E7}"/>
              </a:ext>
            </a:extLst>
          </p:cNvPr>
          <p:cNvSpPr txBox="1"/>
          <p:nvPr/>
        </p:nvSpPr>
        <p:spPr>
          <a:xfrm>
            <a:off x="5398504" y="2121069"/>
            <a:ext cx="1869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TPAMI 2023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中南地信院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60FB51-2454-3939-67B8-5BE1F430DF8E}"/>
              </a:ext>
            </a:extLst>
          </p:cNvPr>
          <p:cNvSpPr txBox="1"/>
          <p:nvPr/>
        </p:nvSpPr>
        <p:spPr>
          <a:xfrm>
            <a:off x="5398503" y="4439462"/>
            <a:ext cx="2101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ICCV 2021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ACM MM 2021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86C204-3BE0-DE4F-86B9-992D010F6F53}"/>
              </a:ext>
            </a:extLst>
          </p:cNvPr>
          <p:cNvSpPr txBox="1"/>
          <p:nvPr/>
        </p:nvSpPr>
        <p:spPr>
          <a:xfrm>
            <a:off x="5398504" y="3228773"/>
            <a:ext cx="5362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NeurIPS 2021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– 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的全部迭代切分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2023 W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–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基于四叉树算法对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进行切分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AAAI 2023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–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两阶段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高信息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进一步切分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CB0B72A-D925-7291-DA00-F74CDF59D3DF}"/>
              </a:ext>
            </a:extLst>
          </p:cNvPr>
          <p:cNvSpPr/>
          <p:nvPr/>
        </p:nvSpPr>
        <p:spPr>
          <a:xfrm>
            <a:off x="660400" y="3298792"/>
            <a:ext cx="1625532" cy="754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solidFill>
                <a:schemeClr val="tx1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00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占位符 1"/>
          <p:cNvSpPr txBox="1"/>
          <p:nvPr/>
        </p:nvSpPr>
        <p:spPr>
          <a:xfrm>
            <a:off x="978671" y="160726"/>
            <a:ext cx="3131415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6B051040-B4DD-E804-9EE1-314201786660}"/>
              </a:ext>
            </a:extLst>
          </p:cNvPr>
          <p:cNvSpPr/>
          <p:nvPr/>
        </p:nvSpPr>
        <p:spPr>
          <a:xfrm>
            <a:off x="2453826" y="2444235"/>
            <a:ext cx="221142" cy="2492407"/>
          </a:xfrm>
          <a:prstGeom prst="leftBrace">
            <a:avLst>
              <a:gd name="adj1" fmla="val 65476"/>
              <a:gd name="adj2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A747A73-0941-E276-5B09-AC1401B91E7E}"/>
              </a:ext>
            </a:extLst>
          </p:cNvPr>
          <p:cNvSpPr/>
          <p:nvPr/>
        </p:nvSpPr>
        <p:spPr>
          <a:xfrm>
            <a:off x="2901176" y="2048071"/>
            <a:ext cx="2043868" cy="7923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所含信息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286C099-02D2-D78C-D89D-CD1711D5BD1A}"/>
              </a:ext>
            </a:extLst>
          </p:cNvPr>
          <p:cNvSpPr/>
          <p:nvPr/>
        </p:nvSpPr>
        <p:spPr>
          <a:xfrm>
            <a:off x="2897214" y="4504963"/>
            <a:ext cx="2043868" cy="79232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位置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7AC27DD-0E30-CB72-79EF-780911DCB7CA}"/>
              </a:ext>
            </a:extLst>
          </p:cNvPr>
          <p:cNvSpPr/>
          <p:nvPr/>
        </p:nvSpPr>
        <p:spPr>
          <a:xfrm>
            <a:off x="2897214" y="3276558"/>
            <a:ext cx="2043868" cy="7923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尺寸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F957CD0-4132-F091-2530-A01C52E11C3F}"/>
              </a:ext>
            </a:extLst>
          </p:cNvPr>
          <p:cNvGrpSpPr/>
          <p:nvPr/>
        </p:nvGrpSpPr>
        <p:grpSpPr>
          <a:xfrm>
            <a:off x="7211446" y="1479586"/>
            <a:ext cx="4683039" cy="1452136"/>
            <a:chOff x="2285932" y="4565503"/>
            <a:chExt cx="5166737" cy="168446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FA3C1F8-7E24-C51A-A1A0-944AEC89B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5932" y="4565503"/>
              <a:ext cx="1625532" cy="1684463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727FC5C0-F322-796C-D503-1F457A990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0789" y="4593970"/>
              <a:ext cx="1591073" cy="1591072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8421F37-1E77-4377-4B1F-121014913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1597" y="4600617"/>
              <a:ext cx="1591072" cy="1624822"/>
            </a:xfrm>
            <a:prstGeom prst="rect">
              <a:avLst/>
            </a:prstGeom>
          </p:spPr>
        </p:pic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5A141782-8C08-A7CA-AEE1-7630AE1BFC81}"/>
                </a:ext>
              </a:extLst>
            </p:cNvPr>
            <p:cNvCxnSpPr>
              <a:cxnSpLocks/>
            </p:cNvCxnSpPr>
            <p:nvPr/>
          </p:nvCxnSpPr>
          <p:spPr>
            <a:xfrm>
              <a:off x="3935149" y="5413028"/>
              <a:ext cx="155845" cy="364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82663E42-3764-98CF-31E4-6042824B7E4A}"/>
                </a:ext>
              </a:extLst>
            </p:cNvPr>
            <p:cNvCxnSpPr>
              <a:cxnSpLocks/>
            </p:cNvCxnSpPr>
            <p:nvPr/>
          </p:nvCxnSpPr>
          <p:spPr>
            <a:xfrm>
              <a:off x="5715546" y="5421170"/>
              <a:ext cx="155845" cy="364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ED83813F-2765-BB3F-E525-D4A3D9FCFF9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837647" y="3218269"/>
            <a:ext cx="920136" cy="573683"/>
          </a:xfrm>
          <a:prstGeom prst="bentConnector3">
            <a:avLst>
              <a:gd name="adj1" fmla="val -1136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ED9321B-AC13-D7C0-3A58-C43EEAB08B9E}"/>
              </a:ext>
            </a:extLst>
          </p:cNvPr>
          <p:cNvSpPr txBox="1"/>
          <p:nvPr/>
        </p:nvSpPr>
        <p:spPr>
          <a:xfrm>
            <a:off x="5398504" y="2121069"/>
            <a:ext cx="1869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TPAMI 2023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中南地信院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40CCE7-63D1-0CCC-00FD-8BF63FC57BDB}"/>
              </a:ext>
            </a:extLst>
          </p:cNvPr>
          <p:cNvSpPr txBox="1"/>
          <p:nvPr/>
        </p:nvSpPr>
        <p:spPr>
          <a:xfrm>
            <a:off x="5398503" y="4439462"/>
            <a:ext cx="2101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ICCV 2021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ACM MM 2021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281D08-F196-91BA-36E0-DD6FE00B03AF}"/>
              </a:ext>
            </a:extLst>
          </p:cNvPr>
          <p:cNvSpPr txBox="1"/>
          <p:nvPr/>
        </p:nvSpPr>
        <p:spPr>
          <a:xfrm>
            <a:off x="5398504" y="3228773"/>
            <a:ext cx="5362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NeurIPS 2021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– 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的全部迭代切分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2023 W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–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基于四叉树算法对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进行切分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AAAI 2023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–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两阶段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高信息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进一步切分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DA4EC0F-7C05-601E-6F8B-521BF8070547}"/>
              </a:ext>
            </a:extLst>
          </p:cNvPr>
          <p:cNvSpPr/>
          <p:nvPr/>
        </p:nvSpPr>
        <p:spPr>
          <a:xfrm>
            <a:off x="660400" y="3298792"/>
            <a:ext cx="1625532" cy="754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solidFill>
                <a:schemeClr val="tx1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39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占位符 1"/>
          <p:cNvSpPr txBox="1"/>
          <p:nvPr/>
        </p:nvSpPr>
        <p:spPr>
          <a:xfrm>
            <a:off x="978671" y="160726"/>
            <a:ext cx="3131415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6B051040-B4DD-E804-9EE1-314201786660}"/>
              </a:ext>
            </a:extLst>
          </p:cNvPr>
          <p:cNvSpPr/>
          <p:nvPr/>
        </p:nvSpPr>
        <p:spPr>
          <a:xfrm>
            <a:off x="2453826" y="2444235"/>
            <a:ext cx="221142" cy="2492407"/>
          </a:xfrm>
          <a:prstGeom prst="leftBrace">
            <a:avLst>
              <a:gd name="adj1" fmla="val 65476"/>
              <a:gd name="adj2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A747A73-0941-E276-5B09-AC1401B91E7E}"/>
              </a:ext>
            </a:extLst>
          </p:cNvPr>
          <p:cNvSpPr/>
          <p:nvPr/>
        </p:nvSpPr>
        <p:spPr>
          <a:xfrm>
            <a:off x="2901176" y="2048071"/>
            <a:ext cx="2043868" cy="7923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所含信息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286C099-02D2-D78C-D89D-CD1711D5BD1A}"/>
              </a:ext>
            </a:extLst>
          </p:cNvPr>
          <p:cNvSpPr/>
          <p:nvPr/>
        </p:nvSpPr>
        <p:spPr>
          <a:xfrm>
            <a:off x="2897214" y="4504963"/>
            <a:ext cx="2043868" cy="79232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位置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7AC27DD-0E30-CB72-79EF-780911DCB7CA}"/>
              </a:ext>
            </a:extLst>
          </p:cNvPr>
          <p:cNvSpPr/>
          <p:nvPr/>
        </p:nvSpPr>
        <p:spPr>
          <a:xfrm>
            <a:off x="2897214" y="3276558"/>
            <a:ext cx="2043868" cy="7923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侧重</a:t>
            </a:r>
            <a:r>
              <a:rPr lang="zh-CN" altLang="en-US" b="1" dirty="0">
                <a:solidFill>
                  <a:schemeClr val="tx1"/>
                </a:solidFill>
                <a:ea typeface="宋体" panose="02010600030101010101" pitchFamily="2" charset="-122"/>
              </a:rPr>
              <a:t>尺寸</a:t>
            </a: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6D74D45F-FBCE-FA4F-6C46-4760EB1B8997}"/>
              </a:ext>
            </a:extLst>
          </p:cNvPr>
          <p:cNvSpPr/>
          <p:nvPr/>
        </p:nvSpPr>
        <p:spPr>
          <a:xfrm>
            <a:off x="7567635" y="3261526"/>
            <a:ext cx="221142" cy="864963"/>
          </a:xfrm>
          <a:prstGeom prst="rightBrace">
            <a:avLst>
              <a:gd name="adj1" fmla="val 37365"/>
              <a:gd name="adj2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EF3462-F2D8-E3CB-9B15-EE0B2CEC52D7}"/>
              </a:ext>
            </a:extLst>
          </p:cNvPr>
          <p:cNvSpPr txBox="1"/>
          <p:nvPr/>
        </p:nvSpPr>
        <p:spPr>
          <a:xfrm>
            <a:off x="7911514" y="3367272"/>
            <a:ext cx="330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仅首部</a:t>
            </a:r>
            <a:r>
              <a:rPr lang="zh-CN" altLang="en-US" dirty="0"/>
              <a:t>，施加于</a:t>
            </a:r>
            <a:r>
              <a:rPr lang="zh-CN" altLang="en-US" b="1" dirty="0"/>
              <a:t>输入</a:t>
            </a: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粗粒度任务 </a:t>
            </a:r>
            <a:r>
              <a:rPr lang="en-US" altLang="zh-CN" b="1" dirty="0"/>
              <a:t>(</a:t>
            </a:r>
            <a:r>
              <a:rPr lang="zh-CN" altLang="en-US" b="1" dirty="0"/>
              <a:t>分类</a:t>
            </a:r>
            <a:r>
              <a:rPr lang="en-US" altLang="zh-CN" b="1" dirty="0"/>
              <a:t>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A3B7F0-B5F5-8F6E-1662-45A6C77CE624}"/>
              </a:ext>
            </a:extLst>
          </p:cNvPr>
          <p:cNvSpPr txBox="1"/>
          <p:nvPr/>
        </p:nvSpPr>
        <p:spPr>
          <a:xfrm>
            <a:off x="5398504" y="2121069"/>
            <a:ext cx="1869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TPAMI 2023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中南地信院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B1A7A9-322F-E4A9-07D8-8939C43C55F9}"/>
              </a:ext>
            </a:extLst>
          </p:cNvPr>
          <p:cNvSpPr txBox="1"/>
          <p:nvPr/>
        </p:nvSpPr>
        <p:spPr>
          <a:xfrm>
            <a:off x="5398504" y="3228773"/>
            <a:ext cx="2046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NeurIPS 2021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2023 W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AAAI 2023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576A15A-6A1D-B777-5409-C1E495B73EEE}"/>
              </a:ext>
            </a:extLst>
          </p:cNvPr>
          <p:cNvSpPr txBox="1"/>
          <p:nvPr/>
        </p:nvSpPr>
        <p:spPr>
          <a:xfrm>
            <a:off x="5398503" y="4439462"/>
            <a:ext cx="2101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ICCV 2021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ACM MM 2021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777F9AF-864D-0FB5-4AC4-85F7C6AAF6EE}"/>
              </a:ext>
            </a:extLst>
          </p:cNvPr>
          <p:cNvSpPr txBox="1"/>
          <p:nvPr/>
        </p:nvSpPr>
        <p:spPr>
          <a:xfrm>
            <a:off x="2396780" y="5398015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deformable conv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offset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191C5D-3822-74B8-D227-3C74B2D62FB4}"/>
              </a:ext>
            </a:extLst>
          </p:cNvPr>
          <p:cNvSpPr txBox="1"/>
          <p:nvPr/>
        </p:nvSpPr>
        <p:spPr>
          <a:xfrm>
            <a:off x="7444898" y="4410385"/>
            <a:ext cx="36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 </a:t>
            </a:r>
            <a:r>
              <a:rPr lang="zh-CN" altLang="en-US" dirty="0"/>
              <a:t>仅首部，施加于</a:t>
            </a:r>
            <a:r>
              <a:rPr lang="zh-CN" altLang="en-US" b="1" dirty="0"/>
              <a:t>特征图 </a:t>
            </a:r>
            <a:r>
              <a:rPr lang="en-US" altLang="zh-CN" dirty="0"/>
              <a:t>/</a:t>
            </a:r>
            <a:r>
              <a:rPr lang="en-US" altLang="zh-CN" b="1" dirty="0"/>
              <a:t> </a:t>
            </a:r>
            <a:r>
              <a:rPr lang="zh-CN" altLang="en-US" b="1" dirty="0"/>
              <a:t>分类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3D74FFC-7999-39DB-D652-06492E79C1B9}"/>
              </a:ext>
            </a:extLst>
          </p:cNvPr>
          <p:cNvGrpSpPr/>
          <p:nvPr/>
        </p:nvGrpSpPr>
        <p:grpSpPr>
          <a:xfrm>
            <a:off x="7567635" y="4764439"/>
            <a:ext cx="4248544" cy="646331"/>
            <a:chOff x="7567635" y="4764439"/>
            <a:chExt cx="4248544" cy="646331"/>
          </a:xfrm>
        </p:grpSpPr>
        <p:sp>
          <p:nvSpPr>
            <p:cNvPr id="24" name="右大括号 23">
              <a:extLst>
                <a:ext uri="{FF2B5EF4-FFF2-40B4-BE49-F238E27FC236}">
                  <a16:creationId xmlns:a16="http://schemas.microsoft.com/office/drawing/2014/main" id="{B456F3A3-1738-228A-11AB-818F051D9D33}"/>
                </a:ext>
              </a:extLst>
            </p:cNvPr>
            <p:cNvSpPr/>
            <p:nvPr/>
          </p:nvSpPr>
          <p:spPr>
            <a:xfrm>
              <a:off x="7567635" y="4809895"/>
              <a:ext cx="221142" cy="487397"/>
            </a:xfrm>
            <a:prstGeom prst="rightBrace">
              <a:avLst>
                <a:gd name="adj1" fmla="val 29336"/>
                <a:gd name="adj2" fmla="val 50000"/>
              </a:avLst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469ED12-CD75-45E2-BECF-EA41A7F5764A}"/>
                </a:ext>
              </a:extLst>
            </p:cNvPr>
            <p:cNvSpPr txBox="1"/>
            <p:nvPr/>
          </p:nvSpPr>
          <p:spPr>
            <a:xfrm>
              <a:off x="7911514" y="4764439"/>
              <a:ext cx="39046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</a:rPr>
                <a:t>内嵌</a:t>
              </a:r>
              <a:r>
                <a:rPr lang="zh-CN" altLang="en-US" dirty="0"/>
                <a:t>模块，施加于</a:t>
              </a:r>
              <a:r>
                <a:rPr lang="zh-CN" altLang="en-US" b="1" dirty="0"/>
                <a:t>特征</a:t>
              </a:r>
              <a:endParaRPr lang="en-US" altLang="zh-CN" b="1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dirty="0"/>
                <a:t>细粒度任务 </a:t>
              </a:r>
              <a:r>
                <a:rPr lang="en-US" altLang="zh-CN" b="1" dirty="0"/>
                <a:t>(</a:t>
              </a:r>
              <a:r>
                <a:rPr lang="zh-CN" altLang="en-US" b="1" dirty="0"/>
                <a:t>目标检测 </a:t>
              </a:r>
              <a:r>
                <a:rPr lang="en-US" altLang="zh-CN" b="1" dirty="0"/>
                <a:t>/ </a:t>
              </a:r>
              <a:r>
                <a:rPr lang="zh-CN" altLang="en-US" b="1" dirty="0"/>
                <a:t>语义分割</a:t>
              </a:r>
              <a:r>
                <a:rPr lang="en-US" altLang="zh-CN" b="1" dirty="0"/>
                <a:t>)</a:t>
              </a:r>
            </a:p>
          </p:txBody>
        </p:sp>
      </p:grp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A8AF85F8-FA82-4595-9EA3-E2879CBA4258}"/>
              </a:ext>
            </a:extLst>
          </p:cNvPr>
          <p:cNvSpPr/>
          <p:nvPr/>
        </p:nvSpPr>
        <p:spPr>
          <a:xfrm>
            <a:off x="7567635" y="2200309"/>
            <a:ext cx="221142" cy="540587"/>
          </a:xfrm>
          <a:prstGeom prst="rightBrace">
            <a:avLst>
              <a:gd name="adj1" fmla="val 37365"/>
              <a:gd name="adj2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FDD17D-0716-0E7C-0EDC-DB3FC84658E0}"/>
              </a:ext>
            </a:extLst>
          </p:cNvPr>
          <p:cNvSpPr txBox="1"/>
          <p:nvPr/>
        </p:nvSpPr>
        <p:spPr>
          <a:xfrm>
            <a:off x="7911514" y="2200310"/>
            <a:ext cx="330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仅首部</a:t>
            </a:r>
            <a:r>
              <a:rPr lang="zh-CN" altLang="en-US" dirty="0"/>
              <a:t>，施加于</a:t>
            </a:r>
            <a:r>
              <a:rPr lang="zh-CN" altLang="en-US" b="1" dirty="0"/>
              <a:t>输入</a:t>
            </a: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细粒度任务 </a:t>
            </a:r>
            <a:r>
              <a:rPr lang="en-US" altLang="zh-CN" b="1" dirty="0"/>
              <a:t>(</a:t>
            </a:r>
            <a:r>
              <a:rPr lang="zh-CN" altLang="en-US" b="1" dirty="0"/>
              <a:t>语义分割</a:t>
            </a:r>
            <a:r>
              <a:rPr lang="en-US" altLang="zh-CN" b="1" dirty="0"/>
              <a:t>)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DBBC5D4B-7DD9-1235-918E-78D4773C5ABC}"/>
              </a:ext>
            </a:extLst>
          </p:cNvPr>
          <p:cNvSpPr/>
          <p:nvPr/>
        </p:nvSpPr>
        <p:spPr>
          <a:xfrm>
            <a:off x="660400" y="3298792"/>
            <a:ext cx="1625532" cy="7545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solidFill>
                <a:schemeClr val="tx1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56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5AD46323-EE30-B207-2D83-B7749EC2E156}"/>
              </a:ext>
            </a:extLst>
          </p:cNvPr>
          <p:cNvGrpSpPr/>
          <p:nvPr/>
        </p:nvGrpSpPr>
        <p:grpSpPr>
          <a:xfrm>
            <a:off x="7644163" y="2168654"/>
            <a:ext cx="1523480" cy="3386332"/>
            <a:chOff x="7644163" y="2168654"/>
            <a:chExt cx="1523480" cy="3386332"/>
          </a:xfrm>
        </p:grpSpPr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E6340F9A-325D-3AA2-54F4-6B335793B019}"/>
                </a:ext>
              </a:extLst>
            </p:cNvPr>
            <p:cNvGrpSpPr/>
            <p:nvPr/>
          </p:nvGrpSpPr>
          <p:grpSpPr>
            <a:xfrm>
              <a:off x="7644163" y="2168654"/>
              <a:ext cx="1523480" cy="3386332"/>
              <a:chOff x="7644163" y="2168654"/>
              <a:chExt cx="1523480" cy="3386332"/>
            </a:xfrm>
          </p:grpSpPr>
          <p:sp>
            <p:nvSpPr>
              <p:cNvPr id="123" name="矩形: 圆角 122">
                <a:extLst>
                  <a:ext uri="{FF2B5EF4-FFF2-40B4-BE49-F238E27FC236}">
                    <a16:creationId xmlns:a16="http://schemas.microsoft.com/office/drawing/2014/main" id="{5EE519BB-4CD4-434D-B5B9-E3E0480C9B89}"/>
                  </a:ext>
                </a:extLst>
              </p:cNvPr>
              <p:cNvSpPr/>
              <p:nvPr/>
            </p:nvSpPr>
            <p:spPr>
              <a:xfrm>
                <a:off x="7644163" y="2168654"/>
                <a:ext cx="1523480" cy="2486727"/>
              </a:xfrm>
              <a:prstGeom prst="roundRect">
                <a:avLst>
                  <a:gd name="adj" fmla="val 19429"/>
                </a:avLst>
              </a:prstGeom>
              <a:solidFill>
                <a:srgbClr val="86DAD1">
                  <a:alpha val="458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16C49E3F-0F57-014A-5B51-F20269FDC686}"/>
                  </a:ext>
                </a:extLst>
              </p:cNvPr>
              <p:cNvSpPr txBox="1"/>
              <p:nvPr/>
            </p:nvSpPr>
            <p:spPr>
              <a:xfrm>
                <a:off x="7733283" y="4908655"/>
                <a:ext cx="13452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CVPR 2022</a:t>
                </a:r>
              </a:p>
              <a:p>
                <a:pPr algn="ctr"/>
                <a:r>
                  <a:rPr lang="en-US" altLang="zh-CN" b="1" dirty="0">
                    <a:solidFill>
                      <a:srgbClr val="194F4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</a:t>
                </a:r>
                <a:endParaRPr lang="zh-CN" altLang="en-US" b="1" dirty="0">
                  <a:solidFill>
                    <a:srgbClr val="194F4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B02C6991-EB07-D6DC-D53F-C2C38D606D60}"/>
                </a:ext>
              </a:extLst>
            </p:cNvPr>
            <p:cNvCxnSpPr/>
            <p:nvPr/>
          </p:nvCxnSpPr>
          <p:spPr>
            <a:xfrm flipV="1">
              <a:off x="8405903" y="4698786"/>
              <a:ext cx="0" cy="279637"/>
            </a:xfrm>
            <a:prstGeom prst="straightConnector1">
              <a:avLst/>
            </a:prstGeom>
            <a:ln w="28575">
              <a:solidFill>
                <a:srgbClr val="131E0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D21C66D1-876F-870B-3AD3-79AC8A514A48}"/>
              </a:ext>
            </a:extLst>
          </p:cNvPr>
          <p:cNvGrpSpPr/>
          <p:nvPr/>
        </p:nvGrpSpPr>
        <p:grpSpPr>
          <a:xfrm>
            <a:off x="4907802" y="2160764"/>
            <a:ext cx="1749197" cy="3394222"/>
            <a:chOff x="4907802" y="2160764"/>
            <a:chExt cx="1749197" cy="3394222"/>
          </a:xfrm>
        </p:grpSpPr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A821913A-789C-BC85-37FC-493AEDE51659}"/>
                </a:ext>
              </a:extLst>
            </p:cNvPr>
            <p:cNvGrpSpPr/>
            <p:nvPr/>
          </p:nvGrpSpPr>
          <p:grpSpPr>
            <a:xfrm>
              <a:off x="4907802" y="2160764"/>
              <a:ext cx="1749197" cy="3394222"/>
              <a:chOff x="4907802" y="2160764"/>
              <a:chExt cx="1749197" cy="3394222"/>
            </a:xfrm>
          </p:grpSpPr>
          <p:sp>
            <p:nvSpPr>
              <p:cNvPr id="122" name="矩形: 圆角 121">
                <a:extLst>
                  <a:ext uri="{FF2B5EF4-FFF2-40B4-BE49-F238E27FC236}">
                    <a16:creationId xmlns:a16="http://schemas.microsoft.com/office/drawing/2014/main" id="{7B8F4F8A-D3CD-B39A-A4F2-B749C83AB64A}"/>
                  </a:ext>
                </a:extLst>
              </p:cNvPr>
              <p:cNvSpPr/>
              <p:nvPr/>
            </p:nvSpPr>
            <p:spPr>
              <a:xfrm>
                <a:off x="5113537" y="2160764"/>
                <a:ext cx="1337728" cy="2494618"/>
              </a:xfrm>
              <a:prstGeom prst="roundRect">
                <a:avLst>
                  <a:gd name="adj" fmla="val 19429"/>
                </a:avLst>
              </a:prstGeom>
              <a:solidFill>
                <a:srgbClr val="FFF2CC">
                  <a:alpha val="7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F4B869EF-5330-944E-FFF3-E664A4F25D0B}"/>
                  </a:ext>
                </a:extLst>
              </p:cNvPr>
              <p:cNvSpPr txBox="1"/>
              <p:nvPr/>
            </p:nvSpPr>
            <p:spPr>
              <a:xfrm>
                <a:off x="4907802" y="4908655"/>
                <a:ext cx="17491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ACM MM 2021</a:t>
                </a:r>
              </a:p>
              <a:p>
                <a:pPr algn="ctr"/>
                <a:r>
                  <a:rPr lang="en-US" altLang="zh-CN" b="1" dirty="0">
                    <a:solidFill>
                      <a:srgbClr val="8A5C2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DPT</a:t>
                </a:r>
                <a:endParaRPr lang="zh-CN" altLang="en-US" b="1" dirty="0">
                  <a:solidFill>
                    <a:srgbClr val="8A5C2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35" name="直接箭头连接符 134">
              <a:extLst>
                <a:ext uri="{FF2B5EF4-FFF2-40B4-BE49-F238E27FC236}">
                  <a16:creationId xmlns:a16="http://schemas.microsoft.com/office/drawing/2014/main" id="{5126891A-360B-3B1D-66BF-7B9D7EADCA70}"/>
                </a:ext>
              </a:extLst>
            </p:cNvPr>
            <p:cNvCxnSpPr/>
            <p:nvPr/>
          </p:nvCxnSpPr>
          <p:spPr>
            <a:xfrm flipV="1">
              <a:off x="5759725" y="4698786"/>
              <a:ext cx="0" cy="279637"/>
            </a:xfrm>
            <a:prstGeom prst="straightConnector1">
              <a:avLst/>
            </a:prstGeom>
            <a:ln w="28575">
              <a:solidFill>
                <a:srgbClr val="544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</a:t>
              </a:r>
              <a:r>
                <a:rPr lang="en-US" altLang="zh-CN" sz="1600" i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占位符 1"/>
          <p:cNvSpPr txBox="1"/>
          <p:nvPr/>
        </p:nvSpPr>
        <p:spPr>
          <a:xfrm>
            <a:off x="978671" y="160726"/>
            <a:ext cx="3131415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74E2044-62FC-9B62-9614-412C0FC5D0A2}"/>
              </a:ext>
            </a:extLst>
          </p:cNvPr>
          <p:cNvGrpSpPr/>
          <p:nvPr/>
        </p:nvGrpSpPr>
        <p:grpSpPr>
          <a:xfrm>
            <a:off x="1659357" y="851613"/>
            <a:ext cx="3104890" cy="5623192"/>
            <a:chOff x="1791476" y="831187"/>
            <a:chExt cx="3104890" cy="5623192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B8B9951-600E-890E-7C55-12B6B0817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1476" y="896501"/>
              <a:ext cx="2447943" cy="5557878"/>
            </a:xfrm>
            <a:prstGeom prst="rect">
              <a:avLst/>
            </a:prstGeom>
          </p:spPr>
        </p:pic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6417DEB-2FAC-1FF7-093F-ADAD5CB636F7}"/>
                </a:ext>
              </a:extLst>
            </p:cNvPr>
            <p:cNvGrpSpPr/>
            <p:nvPr/>
          </p:nvGrpSpPr>
          <p:grpSpPr>
            <a:xfrm>
              <a:off x="3635737" y="831187"/>
              <a:ext cx="1260629" cy="5604400"/>
              <a:chOff x="3635737" y="831187"/>
              <a:chExt cx="1260629" cy="5604400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33A49D6-4A75-4E1D-05B4-DDC31A038606}"/>
                  </a:ext>
                </a:extLst>
              </p:cNvPr>
              <p:cNvSpPr/>
              <p:nvPr/>
            </p:nvSpPr>
            <p:spPr>
              <a:xfrm>
                <a:off x="3635737" y="5717008"/>
                <a:ext cx="1260629" cy="7185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53CFAA0-4AF7-D83C-EF9D-D3DE81F8E90B}"/>
                  </a:ext>
                </a:extLst>
              </p:cNvPr>
              <p:cNvSpPr/>
              <p:nvPr/>
            </p:nvSpPr>
            <p:spPr>
              <a:xfrm>
                <a:off x="4203907" y="4520378"/>
                <a:ext cx="270439" cy="7185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9007949-1A0A-2F3D-D0F2-F16B5287028B}"/>
                  </a:ext>
                </a:extLst>
              </p:cNvPr>
              <p:cNvSpPr/>
              <p:nvPr/>
            </p:nvSpPr>
            <p:spPr>
              <a:xfrm>
                <a:off x="4186153" y="3315314"/>
                <a:ext cx="270439" cy="7185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9BBDC54-A1EB-82E5-7E6B-35C0B273800F}"/>
                  </a:ext>
                </a:extLst>
              </p:cNvPr>
              <p:cNvSpPr/>
              <p:nvPr/>
            </p:nvSpPr>
            <p:spPr>
              <a:xfrm>
                <a:off x="4195031" y="1756627"/>
                <a:ext cx="270439" cy="7185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8D5A5B7-10BD-A0BB-1F8F-13343EB975A0}"/>
                  </a:ext>
                </a:extLst>
              </p:cNvPr>
              <p:cNvSpPr/>
              <p:nvPr/>
            </p:nvSpPr>
            <p:spPr>
              <a:xfrm>
                <a:off x="4195033" y="831187"/>
                <a:ext cx="270439" cy="7185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EDED61A5-EC16-4B52-5A34-94BF1BB21614}"/>
              </a:ext>
            </a:extLst>
          </p:cNvPr>
          <p:cNvGrpSpPr/>
          <p:nvPr/>
        </p:nvGrpSpPr>
        <p:grpSpPr>
          <a:xfrm>
            <a:off x="5418338" y="3076385"/>
            <a:ext cx="852256" cy="852232"/>
            <a:chOff x="5433134" y="2991775"/>
            <a:chExt cx="852256" cy="852232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CCC1ABC-1050-371E-5C55-F1711EA83994}"/>
                </a:ext>
              </a:extLst>
            </p:cNvPr>
            <p:cNvSpPr/>
            <p:nvPr/>
          </p:nvSpPr>
          <p:spPr>
            <a:xfrm>
              <a:off x="5433134" y="2991775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C903D91-6CD3-5777-7C35-1B632930C482}"/>
                </a:ext>
              </a:extLst>
            </p:cNvPr>
            <p:cNvSpPr/>
            <p:nvPr/>
          </p:nvSpPr>
          <p:spPr>
            <a:xfrm>
              <a:off x="5646198" y="2991775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2FC7887-7775-C0E0-68E3-0BBE4BDEC045}"/>
                </a:ext>
              </a:extLst>
            </p:cNvPr>
            <p:cNvSpPr/>
            <p:nvPr/>
          </p:nvSpPr>
          <p:spPr>
            <a:xfrm>
              <a:off x="5859262" y="2991775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C5624FB-2135-73B5-3E17-95A74D2FE440}"/>
                </a:ext>
              </a:extLst>
            </p:cNvPr>
            <p:cNvSpPr/>
            <p:nvPr/>
          </p:nvSpPr>
          <p:spPr>
            <a:xfrm>
              <a:off x="6072326" y="2991775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EF5EC10-8AEF-162A-D0ED-75CDB3150BAC}"/>
                </a:ext>
              </a:extLst>
            </p:cNvPr>
            <p:cNvSpPr/>
            <p:nvPr/>
          </p:nvSpPr>
          <p:spPr>
            <a:xfrm>
              <a:off x="5433134" y="3204833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4AA62CF-C37C-FF21-0BB2-FBB325CC2D07}"/>
                </a:ext>
              </a:extLst>
            </p:cNvPr>
            <p:cNvSpPr/>
            <p:nvPr/>
          </p:nvSpPr>
          <p:spPr>
            <a:xfrm>
              <a:off x="5646198" y="3204833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192F6CD-9010-2590-BE1D-986F09AB651B}"/>
                </a:ext>
              </a:extLst>
            </p:cNvPr>
            <p:cNvSpPr/>
            <p:nvPr/>
          </p:nvSpPr>
          <p:spPr>
            <a:xfrm>
              <a:off x="5859262" y="3204833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A47BB2C-3A06-617E-4EE5-83BA0834C177}"/>
                </a:ext>
              </a:extLst>
            </p:cNvPr>
            <p:cNvSpPr/>
            <p:nvPr/>
          </p:nvSpPr>
          <p:spPr>
            <a:xfrm>
              <a:off x="6072326" y="3204833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248D7C8-D70B-4109-5062-0F91A0C1EC62}"/>
                </a:ext>
              </a:extLst>
            </p:cNvPr>
            <p:cNvSpPr/>
            <p:nvPr/>
          </p:nvSpPr>
          <p:spPr>
            <a:xfrm>
              <a:off x="5433134" y="3417891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779FE88-39B7-FD8E-1590-051A3FBEC464}"/>
                </a:ext>
              </a:extLst>
            </p:cNvPr>
            <p:cNvSpPr/>
            <p:nvPr/>
          </p:nvSpPr>
          <p:spPr>
            <a:xfrm>
              <a:off x="5646198" y="3417891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8C36CC9-9130-309E-0DD6-EE9403C678AC}"/>
                </a:ext>
              </a:extLst>
            </p:cNvPr>
            <p:cNvSpPr/>
            <p:nvPr/>
          </p:nvSpPr>
          <p:spPr>
            <a:xfrm>
              <a:off x="5859262" y="3417891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4364570-7DB9-0961-9698-01311CD9DA48}"/>
                </a:ext>
              </a:extLst>
            </p:cNvPr>
            <p:cNvSpPr/>
            <p:nvPr/>
          </p:nvSpPr>
          <p:spPr>
            <a:xfrm>
              <a:off x="6072326" y="3417891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8174A66B-C22F-F600-1F70-DA2BE965E6FB}"/>
                </a:ext>
              </a:extLst>
            </p:cNvPr>
            <p:cNvSpPr/>
            <p:nvPr/>
          </p:nvSpPr>
          <p:spPr>
            <a:xfrm>
              <a:off x="5433134" y="3630949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7C00F5F1-4FC4-A0CB-8A95-C9AA37756017}"/>
                </a:ext>
              </a:extLst>
            </p:cNvPr>
            <p:cNvSpPr/>
            <p:nvPr/>
          </p:nvSpPr>
          <p:spPr>
            <a:xfrm>
              <a:off x="5646198" y="3630949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89113AD-85DA-E73D-CF4D-465DC3675119}"/>
                </a:ext>
              </a:extLst>
            </p:cNvPr>
            <p:cNvSpPr/>
            <p:nvPr/>
          </p:nvSpPr>
          <p:spPr>
            <a:xfrm>
              <a:off x="5859262" y="3630949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EADE9AE6-6EC0-29CB-06FD-44F7A922752E}"/>
                </a:ext>
              </a:extLst>
            </p:cNvPr>
            <p:cNvSpPr/>
            <p:nvPr/>
          </p:nvSpPr>
          <p:spPr>
            <a:xfrm>
              <a:off x="6072326" y="3630949"/>
              <a:ext cx="213064" cy="213058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6F16B4CD-5A0F-9A72-94CC-2B1F14DEF7E7}"/>
              </a:ext>
            </a:extLst>
          </p:cNvPr>
          <p:cNvCxnSpPr/>
          <p:nvPr/>
        </p:nvCxnSpPr>
        <p:spPr>
          <a:xfrm>
            <a:off x="6383045" y="3502501"/>
            <a:ext cx="3462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DC56E105-A891-2BE3-06EA-4638AF53A18B}"/>
              </a:ext>
            </a:extLst>
          </p:cNvPr>
          <p:cNvSpPr/>
          <p:nvPr/>
        </p:nvSpPr>
        <p:spPr>
          <a:xfrm>
            <a:off x="6844203" y="2816975"/>
            <a:ext cx="346229" cy="13710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86A7704D-165E-C071-9A34-8CA2F101B33F}"/>
              </a:ext>
            </a:extLst>
          </p:cNvPr>
          <p:cNvSpPr txBox="1"/>
          <p:nvPr/>
        </p:nvSpPr>
        <p:spPr>
          <a:xfrm>
            <a:off x="6399199" y="237633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Emb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9A205F11-EE74-9B0C-EAAE-FF6E2C6439BE}"/>
              </a:ext>
            </a:extLst>
          </p:cNvPr>
          <p:cNvCxnSpPr/>
          <p:nvPr/>
        </p:nvCxnSpPr>
        <p:spPr>
          <a:xfrm>
            <a:off x="7289206" y="3502500"/>
            <a:ext cx="3462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A8046558-0C3E-132D-BEFA-4E633E1452FF}"/>
              </a:ext>
            </a:extLst>
          </p:cNvPr>
          <p:cNvCxnSpPr/>
          <p:nvPr/>
        </p:nvCxnSpPr>
        <p:spPr>
          <a:xfrm>
            <a:off x="6374167" y="3502501"/>
            <a:ext cx="3462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EF1E41BA-970A-42EA-C477-FF68975B54D3}"/>
              </a:ext>
            </a:extLst>
          </p:cNvPr>
          <p:cNvSpPr/>
          <p:nvPr/>
        </p:nvSpPr>
        <p:spPr>
          <a:xfrm>
            <a:off x="7764041" y="3289442"/>
            <a:ext cx="213064" cy="2130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28EFF21-115D-D7F5-42EE-9BA3FAAE24DE}"/>
              </a:ext>
            </a:extLst>
          </p:cNvPr>
          <p:cNvSpPr/>
          <p:nvPr/>
        </p:nvSpPr>
        <p:spPr>
          <a:xfrm>
            <a:off x="7977105" y="3289442"/>
            <a:ext cx="213064" cy="2130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AB480964-3D40-5B7A-D8A6-9CC1FC7D475C}"/>
              </a:ext>
            </a:extLst>
          </p:cNvPr>
          <p:cNvSpPr/>
          <p:nvPr/>
        </p:nvSpPr>
        <p:spPr>
          <a:xfrm>
            <a:off x="7764041" y="3502500"/>
            <a:ext cx="213064" cy="2130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4DE42BB-7781-CD35-20A1-21B6C10360FE}"/>
              </a:ext>
            </a:extLst>
          </p:cNvPr>
          <p:cNvSpPr/>
          <p:nvPr/>
        </p:nvSpPr>
        <p:spPr>
          <a:xfrm>
            <a:off x="7977105" y="3502500"/>
            <a:ext cx="213064" cy="2130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9593B3C5-F1B5-749E-0ED1-D3DF111C8D04}"/>
              </a:ext>
            </a:extLst>
          </p:cNvPr>
          <p:cNvSpPr/>
          <p:nvPr/>
        </p:nvSpPr>
        <p:spPr>
          <a:xfrm>
            <a:off x="5418338" y="3076385"/>
            <a:ext cx="426128" cy="426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191A5D47-C6FD-55D7-FE90-1A1FA44E1308}"/>
              </a:ext>
            </a:extLst>
          </p:cNvPr>
          <p:cNvSpPr/>
          <p:nvPr/>
        </p:nvSpPr>
        <p:spPr>
          <a:xfrm>
            <a:off x="7764041" y="3289442"/>
            <a:ext cx="213064" cy="213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A3D419BA-84DC-3FDD-9600-13C72A8B7E19}"/>
              </a:ext>
            </a:extLst>
          </p:cNvPr>
          <p:cNvCxnSpPr/>
          <p:nvPr/>
        </p:nvCxnSpPr>
        <p:spPr>
          <a:xfrm>
            <a:off x="8320495" y="3502498"/>
            <a:ext cx="3462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矩形 104">
            <a:extLst>
              <a:ext uri="{FF2B5EF4-FFF2-40B4-BE49-F238E27FC236}">
                <a16:creationId xmlns:a16="http://schemas.microsoft.com/office/drawing/2014/main" id="{BA404A26-ECDF-E356-0F7A-7CB5B6FAC4F3}"/>
              </a:ext>
            </a:extLst>
          </p:cNvPr>
          <p:cNvSpPr/>
          <p:nvPr/>
        </p:nvSpPr>
        <p:spPr>
          <a:xfrm>
            <a:off x="8797050" y="2911551"/>
            <a:ext cx="213064" cy="2130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FD9F72A5-0F09-93B2-4BE8-C9A84DF3E513}"/>
              </a:ext>
            </a:extLst>
          </p:cNvPr>
          <p:cNvSpPr/>
          <p:nvPr/>
        </p:nvSpPr>
        <p:spPr>
          <a:xfrm>
            <a:off x="8797050" y="3242265"/>
            <a:ext cx="213064" cy="2130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019A42C-C0EB-EC70-C850-7B64A44C2951}"/>
              </a:ext>
            </a:extLst>
          </p:cNvPr>
          <p:cNvSpPr/>
          <p:nvPr/>
        </p:nvSpPr>
        <p:spPr>
          <a:xfrm>
            <a:off x="8797050" y="3572979"/>
            <a:ext cx="213064" cy="2130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40FFC1CA-46BB-74A0-E820-C18BB34F8E07}"/>
              </a:ext>
            </a:extLst>
          </p:cNvPr>
          <p:cNvSpPr/>
          <p:nvPr/>
        </p:nvSpPr>
        <p:spPr>
          <a:xfrm>
            <a:off x="8797050" y="3903693"/>
            <a:ext cx="213064" cy="2130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0661130C-BBC8-22E6-7BFA-26B7AB588C11}"/>
              </a:ext>
            </a:extLst>
          </p:cNvPr>
          <p:cNvCxnSpPr/>
          <p:nvPr/>
        </p:nvCxnSpPr>
        <p:spPr>
          <a:xfrm>
            <a:off x="9168863" y="3506170"/>
            <a:ext cx="3462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>
            <a:extLst>
              <a:ext uri="{FF2B5EF4-FFF2-40B4-BE49-F238E27FC236}">
                <a16:creationId xmlns:a16="http://schemas.microsoft.com/office/drawing/2014/main" id="{36B5ED6C-F37D-B55F-E1B4-B44C3872DCDA}"/>
              </a:ext>
            </a:extLst>
          </p:cNvPr>
          <p:cNvSpPr/>
          <p:nvPr/>
        </p:nvSpPr>
        <p:spPr>
          <a:xfrm>
            <a:off x="9671002" y="2816975"/>
            <a:ext cx="346229" cy="13710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C81AF676-C189-CED3-14FB-37845FEA5F5F}"/>
              </a:ext>
            </a:extLst>
          </p:cNvPr>
          <p:cNvSpPr txBox="1"/>
          <p:nvPr/>
        </p:nvSpPr>
        <p:spPr>
          <a:xfrm>
            <a:off x="9308978" y="237633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9C7E0105-0EC9-833B-2415-0FD4DD6798BF}"/>
              </a:ext>
            </a:extLst>
          </p:cNvPr>
          <p:cNvCxnSpPr/>
          <p:nvPr/>
        </p:nvCxnSpPr>
        <p:spPr>
          <a:xfrm>
            <a:off x="10158566" y="3502498"/>
            <a:ext cx="3462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>
            <a:extLst>
              <a:ext uri="{FF2B5EF4-FFF2-40B4-BE49-F238E27FC236}">
                <a16:creationId xmlns:a16="http://schemas.microsoft.com/office/drawing/2014/main" id="{6C79F4E1-FA24-41F6-D6FC-40265A1BB86F}"/>
              </a:ext>
            </a:extLst>
          </p:cNvPr>
          <p:cNvSpPr txBox="1"/>
          <p:nvPr/>
        </p:nvSpPr>
        <p:spPr>
          <a:xfrm>
            <a:off x="8536888" y="418752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31E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tokens</a:t>
            </a:r>
            <a:endParaRPr lang="zh-CN" altLang="en-US" dirty="0">
              <a:solidFill>
                <a:srgbClr val="131E0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4B8D2901-2621-0B48-2EEE-CF3B13DF3687}"/>
              </a:ext>
            </a:extLst>
          </p:cNvPr>
          <p:cNvSpPr/>
          <p:nvPr/>
        </p:nvSpPr>
        <p:spPr>
          <a:xfrm>
            <a:off x="10655112" y="2945808"/>
            <a:ext cx="213064" cy="213058"/>
          </a:xfrm>
          <a:prstGeom prst="rect">
            <a:avLst/>
          </a:prstGeom>
          <a:solidFill>
            <a:srgbClr val="FFCCCC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27243A62-53E5-4157-7039-E7ADD9812DB0}"/>
              </a:ext>
            </a:extLst>
          </p:cNvPr>
          <p:cNvSpPr/>
          <p:nvPr/>
        </p:nvSpPr>
        <p:spPr>
          <a:xfrm>
            <a:off x="10655112" y="3276522"/>
            <a:ext cx="213064" cy="213058"/>
          </a:xfrm>
          <a:prstGeom prst="rect">
            <a:avLst/>
          </a:prstGeom>
          <a:solidFill>
            <a:srgbClr val="FFCCCC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DCFD67F7-917B-2FB5-B90F-040EF55BCA6D}"/>
              </a:ext>
            </a:extLst>
          </p:cNvPr>
          <p:cNvSpPr/>
          <p:nvPr/>
        </p:nvSpPr>
        <p:spPr>
          <a:xfrm>
            <a:off x="10655112" y="3607236"/>
            <a:ext cx="213064" cy="213058"/>
          </a:xfrm>
          <a:prstGeom prst="rect">
            <a:avLst/>
          </a:prstGeom>
          <a:solidFill>
            <a:srgbClr val="FFCCCC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52407AE7-D2D4-88F1-2418-F49CD98CE772}"/>
              </a:ext>
            </a:extLst>
          </p:cNvPr>
          <p:cNvSpPr/>
          <p:nvPr/>
        </p:nvSpPr>
        <p:spPr>
          <a:xfrm>
            <a:off x="10655112" y="3937950"/>
            <a:ext cx="213064" cy="213058"/>
          </a:xfrm>
          <a:prstGeom prst="rect">
            <a:avLst/>
          </a:prstGeom>
          <a:solidFill>
            <a:srgbClr val="FFCCCC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CD8A0259-9F48-A24F-E00B-1A4F710A729F}"/>
              </a:ext>
            </a:extLst>
          </p:cNvPr>
          <p:cNvSpPr/>
          <p:nvPr/>
        </p:nvSpPr>
        <p:spPr>
          <a:xfrm>
            <a:off x="5113537" y="2168655"/>
            <a:ext cx="6090082" cy="2494619"/>
          </a:xfrm>
          <a:prstGeom prst="roundRect">
            <a:avLst>
              <a:gd name="adj" fmla="val 10618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B2505AFF-96B9-DB88-AFEE-8EEBA509A3E8}"/>
              </a:ext>
            </a:extLst>
          </p:cNvPr>
          <p:cNvSpPr txBox="1"/>
          <p:nvPr/>
        </p:nvSpPr>
        <p:spPr>
          <a:xfrm>
            <a:off x="6989359" y="1702584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2 ~ 4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（简化版）</a:t>
            </a:r>
          </a:p>
        </p:txBody>
      </p:sp>
    </p:spTree>
    <p:extLst>
      <p:ext uri="{BB962C8B-B14F-4D97-AF65-F5344CB8AC3E}">
        <p14:creationId xmlns:p14="http://schemas.microsoft.com/office/powerpoint/2010/main" val="302694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占位符 1"/>
          <p:cNvSpPr txBox="1"/>
          <p:nvPr/>
        </p:nvSpPr>
        <p:spPr>
          <a:xfrm>
            <a:off x="978672" y="160726"/>
            <a:ext cx="1623285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  <a:sym typeface="+mn-ea"/>
              </a:rPr>
              <a:t>Authors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36A38E-8420-498F-A484-61C8DD422FE9}"/>
              </a:ext>
            </a:extLst>
          </p:cNvPr>
          <p:cNvSpPr txBox="1"/>
          <p:nvPr/>
        </p:nvSpPr>
        <p:spPr>
          <a:xfrm>
            <a:off x="256004" y="233483"/>
            <a:ext cx="673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2EC158-7499-CB1A-B9AA-CFCA4413B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13" y="1389507"/>
            <a:ext cx="5389171" cy="47899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67FD8E-9EC5-5282-3A55-DE44CBA25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588" y="1353995"/>
            <a:ext cx="5530188" cy="516908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7C7EA2D-12DD-A153-D5E8-067B31E629F3}"/>
              </a:ext>
            </a:extLst>
          </p:cNvPr>
          <p:cNvSpPr txBox="1"/>
          <p:nvPr/>
        </p:nvSpPr>
        <p:spPr>
          <a:xfrm>
            <a:off x="2465618" y="948790"/>
            <a:ext cx="202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① ACM MM 2021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451CF0-1532-B2ED-513B-93F59B553194}"/>
              </a:ext>
            </a:extLst>
          </p:cNvPr>
          <p:cNvSpPr txBox="1"/>
          <p:nvPr/>
        </p:nvSpPr>
        <p:spPr>
          <a:xfrm>
            <a:off x="7945791" y="948790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CVPR 2022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FE8BE3-6CEC-07CD-CF50-99688A4A9EE0}"/>
              </a:ext>
            </a:extLst>
          </p:cNvPr>
          <p:cNvSpPr txBox="1"/>
          <p:nvPr/>
        </p:nvSpPr>
        <p:spPr>
          <a:xfrm>
            <a:off x="3827115" y="1762549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194F4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中科院自动化研究所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0BAD30-2A80-4AF0-EA77-1ACAA9CFCB61}"/>
              </a:ext>
            </a:extLst>
          </p:cNvPr>
          <p:cNvSpPr txBox="1"/>
          <p:nvPr/>
        </p:nvSpPr>
        <p:spPr>
          <a:xfrm>
            <a:off x="9724913" y="1762549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194F4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清华大学自动化系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4686409-0FA1-640C-AE28-4F1676746BB5}"/>
              </a:ext>
            </a:extLst>
          </p:cNvPr>
          <p:cNvCxnSpPr/>
          <p:nvPr/>
        </p:nvCxnSpPr>
        <p:spPr>
          <a:xfrm>
            <a:off x="6092283" y="948790"/>
            <a:ext cx="0" cy="539762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AEFE8D5-C468-53A4-07D4-496B91D48FD6}"/>
              </a:ext>
            </a:extLst>
          </p:cNvPr>
          <p:cNvSpPr txBox="1"/>
          <p:nvPr/>
        </p:nvSpPr>
        <p:spPr>
          <a:xfrm>
            <a:off x="2410494" y="135154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陈志扬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15FA51-7A7C-9D98-374B-7550ADF192D5}"/>
              </a:ext>
            </a:extLst>
          </p:cNvPr>
          <p:cNvSpPr txBox="1"/>
          <p:nvPr/>
        </p:nvSpPr>
        <p:spPr>
          <a:xfrm>
            <a:off x="8230972" y="5268384"/>
            <a:ext cx="88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65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ICLR 2023</a:t>
            </a:r>
            <a:endParaRPr lang="zh-CN" altLang="en-US" sz="1200" dirty="0">
              <a:solidFill>
                <a:srgbClr val="FF656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6A4E8DF-D9D1-86F1-2283-43548EDEB8CA}"/>
              </a:ext>
            </a:extLst>
          </p:cNvPr>
          <p:cNvSpPr txBox="1"/>
          <p:nvPr/>
        </p:nvSpPr>
        <p:spPr>
          <a:xfrm>
            <a:off x="8230972" y="5640705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65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CVPR 2022</a:t>
            </a:r>
            <a:endParaRPr lang="zh-CN" altLang="en-US" sz="1200" dirty="0">
              <a:solidFill>
                <a:srgbClr val="FF656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AD3FAB-25B4-345B-3AE2-A85138D75FDD}"/>
              </a:ext>
            </a:extLst>
          </p:cNvPr>
          <p:cNvSpPr txBox="1"/>
          <p:nvPr/>
        </p:nvSpPr>
        <p:spPr>
          <a:xfrm>
            <a:off x="8230972" y="6069414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65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CVPR 2021</a:t>
            </a:r>
            <a:endParaRPr lang="zh-CN" altLang="en-US" sz="1200" dirty="0">
              <a:solidFill>
                <a:srgbClr val="FF656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A7639A-1DB1-0DC6-9534-E7ED7D44D66A}"/>
              </a:ext>
            </a:extLst>
          </p:cNvPr>
          <p:cNvSpPr txBox="1"/>
          <p:nvPr/>
        </p:nvSpPr>
        <p:spPr>
          <a:xfrm>
            <a:off x="8230972" y="4397804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65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CVPR 2023</a:t>
            </a:r>
            <a:endParaRPr lang="zh-CN" altLang="en-US" sz="1200" dirty="0">
              <a:solidFill>
                <a:srgbClr val="FF656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CC5DD78-962C-F11C-0BC7-8841AEA29445}"/>
              </a:ext>
            </a:extLst>
          </p:cNvPr>
          <p:cNvSpPr txBox="1"/>
          <p:nvPr/>
        </p:nvSpPr>
        <p:spPr>
          <a:xfrm>
            <a:off x="8232497" y="4913433"/>
            <a:ext cx="895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65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ICCV 2023</a:t>
            </a:r>
            <a:endParaRPr lang="zh-CN" altLang="en-US" sz="1200" dirty="0">
              <a:solidFill>
                <a:srgbClr val="FF656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知行合一、经世致用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7A178-BAD1-B8C8-475B-E88CF3776AEC}"/>
              </a:ext>
            </a:extLst>
          </p:cNvPr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B13021-0129-2174-23EF-6C699B089DD7}"/>
                </a:ext>
              </a:extLst>
            </p:cNvPr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683413-B349-6251-3454-25A15E8EFE66}"/>
                </a:ext>
              </a:extLst>
            </p:cNvPr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A464C20-F8F6-3932-DA55-07E8D49197FC}"/>
                </a:ext>
              </a:extLst>
            </p:cNvPr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F86D701D-8F8C-6A02-F2C9-C9EA894F2818}"/>
              </a:ext>
            </a:extLst>
          </p:cNvPr>
          <p:cNvSpPr txBox="1"/>
          <p:nvPr/>
        </p:nvSpPr>
        <p:spPr>
          <a:xfrm>
            <a:off x="978671" y="160726"/>
            <a:ext cx="4969368" cy="484067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PAPER-</a:t>
            </a:r>
            <a:r>
              <a:rPr lang="en-US" altLang="zh-CN" sz="2600" b="1" dirty="0">
                <a:solidFill>
                  <a:srgbClr val="8A5C2E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 (ACM MM 2021-</a:t>
            </a:r>
            <a:r>
              <a:rPr lang="en-US" altLang="zh-CN" sz="2600" b="1" dirty="0">
                <a:solidFill>
                  <a:srgbClr val="8A5C2E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DPT</a:t>
            </a: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5C0115D1-874E-0F44-3B1E-399396684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78" y="2400972"/>
            <a:ext cx="3645533" cy="2263097"/>
          </a:xfrm>
          <a:prstGeom prst="rect">
            <a:avLst/>
          </a:prstGeom>
        </p:spPr>
      </p:pic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3E1C12FF-4376-B127-9213-1D517BF1EC48}"/>
              </a:ext>
            </a:extLst>
          </p:cNvPr>
          <p:cNvCxnSpPr/>
          <p:nvPr/>
        </p:nvCxnSpPr>
        <p:spPr>
          <a:xfrm>
            <a:off x="4527612" y="1189608"/>
            <a:ext cx="0" cy="4900474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图片 80">
            <a:extLst>
              <a:ext uri="{FF2B5EF4-FFF2-40B4-BE49-F238E27FC236}">
                <a16:creationId xmlns:a16="http://schemas.microsoft.com/office/drawing/2014/main" id="{1FC1680B-810A-53CE-E052-E0517524B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24" y="1478922"/>
            <a:ext cx="6244174" cy="3326043"/>
          </a:xfrm>
          <a:prstGeom prst="rect">
            <a:avLst/>
          </a:prstGeom>
        </p:spPr>
      </p:pic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F2544C08-F1D0-A3DD-A4A0-AE68BF735F83}"/>
              </a:ext>
            </a:extLst>
          </p:cNvPr>
          <p:cNvSpPr/>
          <p:nvPr/>
        </p:nvSpPr>
        <p:spPr>
          <a:xfrm>
            <a:off x="6010184" y="5048517"/>
            <a:ext cx="4341180" cy="1041565"/>
          </a:xfrm>
          <a:prstGeom prst="roundRect">
            <a:avLst>
              <a:gd name="adj" fmla="val 14798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3AC03C4D-3828-27D9-0DBE-FA91070481B0}"/>
              </a:ext>
            </a:extLst>
          </p:cNvPr>
          <p:cNvSpPr txBox="1"/>
          <p:nvPr/>
        </p:nvSpPr>
        <p:spPr>
          <a:xfrm>
            <a:off x="6426083" y="5162653"/>
            <a:ext cx="3488455" cy="793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局部结构被切割至不同的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zh-CN" altLang="en-US" sz="1600" dirty="0"/>
              <a:t>中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图像间同一物体的语义不一致性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2EC285C7-98D6-0DD8-246C-4CC07597AEBF}"/>
              </a:ext>
            </a:extLst>
          </p:cNvPr>
          <p:cNvSpPr txBox="1"/>
          <p:nvPr/>
        </p:nvSpPr>
        <p:spPr>
          <a:xfrm>
            <a:off x="503778" y="1607015"/>
            <a:ext cx="3933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8A5C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Deformable Patch-based Transformer </a:t>
            </a:r>
            <a:endParaRPr lang="zh-CN" altLang="en-US" b="1" dirty="0">
              <a:solidFill>
                <a:srgbClr val="8A5C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E672F3A7-964A-0638-5311-A27AEBCC6526}"/>
              </a:ext>
            </a:extLst>
          </p:cNvPr>
          <p:cNvSpPr txBox="1"/>
          <p:nvPr/>
        </p:nvSpPr>
        <p:spPr>
          <a:xfrm>
            <a:off x="4660992" y="100494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92152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2195</TotalTime>
  <Words>1445</Words>
  <Application>Microsoft Office PowerPoint</Application>
  <PresentationFormat>宽屏</PresentationFormat>
  <Paragraphs>314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等线</vt:lpstr>
      <vt:lpstr>等线 Light</vt:lpstr>
      <vt:lpstr>黑体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寰驰 刘</dc:creator>
  <cp:lastModifiedBy>寰驰 刘</cp:lastModifiedBy>
  <cp:revision>35</cp:revision>
  <dcterms:created xsi:type="dcterms:W3CDTF">2024-03-14T11:18:52Z</dcterms:created>
  <dcterms:modified xsi:type="dcterms:W3CDTF">2024-05-11T10:10:25Z</dcterms:modified>
</cp:coreProperties>
</file>